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282" r:id="rId28"/>
    <p:sldId id="279" r:id="rId29"/>
    <p:sldId id="284" r:id="rId30"/>
    <p:sldId id="304" r:id="rId31"/>
    <p:sldId id="306" r:id="rId32"/>
    <p:sldId id="285" r:id="rId33"/>
    <p:sldId id="287" r:id="rId34"/>
    <p:sldId id="315" r:id="rId35"/>
    <p:sldId id="290" r:id="rId36"/>
    <p:sldId id="293" r:id="rId37"/>
    <p:sldId id="294" r:id="rId38"/>
    <p:sldId id="286" r:id="rId39"/>
    <p:sldId id="297" r:id="rId40"/>
    <p:sldId id="298" r:id="rId41"/>
    <p:sldId id="299" r:id="rId42"/>
    <p:sldId id="300" r:id="rId43"/>
    <p:sldId id="301" r:id="rId44"/>
    <p:sldId id="289" r:id="rId45"/>
    <p:sldId id="302" r:id="rId46"/>
    <p:sldId id="307" r:id="rId47"/>
    <p:sldId id="309" r:id="rId48"/>
    <p:sldId id="318" r:id="rId49"/>
    <p:sldId id="312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16DD47-253B-B74A-B3D7-FB9F456A5407}">
          <p14:sldIdLst>
            <p14:sldId id="256"/>
            <p14:sldId id="257"/>
            <p14:sldId id="259"/>
            <p14:sldId id="258"/>
            <p14:sldId id="260"/>
            <p14:sldId id="261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78"/>
            <p14:sldId id="272"/>
            <p14:sldId id="273"/>
            <p14:sldId id="274"/>
            <p14:sldId id="275"/>
            <p14:sldId id="280"/>
            <p14:sldId id="283"/>
            <p14:sldId id="276"/>
            <p14:sldId id="281"/>
            <p14:sldId id="282"/>
            <p14:sldId id="279"/>
            <p14:sldId id="284"/>
            <p14:sldId id="304"/>
            <p14:sldId id="306"/>
            <p14:sldId id="285"/>
            <p14:sldId id="287"/>
            <p14:sldId id="315"/>
            <p14:sldId id="290"/>
            <p14:sldId id="293"/>
            <p14:sldId id="294"/>
            <p14:sldId id="286"/>
            <p14:sldId id="297"/>
            <p14:sldId id="298"/>
            <p14:sldId id="299"/>
            <p14:sldId id="300"/>
            <p14:sldId id="301"/>
            <p14:sldId id="289"/>
            <p14:sldId id="302"/>
            <p14:sldId id="307"/>
            <p14:sldId id="309"/>
            <p14:sldId id="318"/>
            <p14:sldId id="312"/>
            <p14:sldId id="320"/>
            <p14:sldId id="321"/>
            <p14:sldId id="322"/>
            <p14:sldId id="323"/>
            <p14:sldId id="324"/>
            <p14:sldId id="325"/>
            <p14:sldId id="32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31.png"/><Relationship Id="rId7" Type="http://schemas.openxmlformats.org/officeDocument/2006/relationships/image" Target="../media/image3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5" Type="http://schemas.openxmlformats.org/officeDocument/2006/relationships/image" Target="../media/image1.jpg"/><Relationship Id="rId10" Type="http://schemas.openxmlformats.org/officeDocument/2006/relationships/image" Target="../media/image104.png"/><Relationship Id="rId4" Type="http://schemas.openxmlformats.org/officeDocument/2006/relationships/image" Target="../media/image2910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8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25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48.png"/><Relationship Id="rId3" Type="http://schemas.openxmlformats.org/officeDocument/2006/relationships/image" Target="../media/image39.png"/><Relationship Id="rId138" Type="http://schemas.openxmlformats.org/officeDocument/2006/relationships/image" Target="../media/image44.png"/><Relationship Id="rId141" Type="http://schemas.openxmlformats.org/officeDocument/2006/relationships/image" Target="../media/image47.png"/><Relationship Id="rId137" Type="http://schemas.openxmlformats.org/officeDocument/2006/relationships/image" Target="../media/image43.png"/><Relationship Id="rId2" Type="http://schemas.openxmlformats.org/officeDocument/2006/relationships/image" Target="../media/image38.png"/><Relationship Id="rId14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136" Type="http://schemas.openxmlformats.org/officeDocument/2006/relationships/image" Target="../media/image42.png"/><Relationship Id="rId5" Type="http://schemas.openxmlformats.org/officeDocument/2006/relationships/customXml" Target="../ink/ink5.xml"/><Relationship Id="rId135" Type="http://schemas.openxmlformats.org/officeDocument/2006/relationships/image" Target="../media/image104.png"/><Relationship Id="rId143" Type="http://schemas.openxmlformats.org/officeDocument/2006/relationships/image" Target="../media/image37.png"/><Relationship Id="rId4" Type="http://schemas.openxmlformats.org/officeDocument/2006/relationships/image" Target="../media/image40.png"/><Relationship Id="rId13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42" Type="http://schemas.openxmlformats.org/officeDocument/2006/relationships/image" Target="../media/image50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1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36" Type="http://schemas.openxmlformats.org/officeDocument/2006/relationships/image" Target="../media/image54.png"/><Relationship Id="rId31" Type="http://schemas.openxmlformats.org/officeDocument/2006/relationships/image" Target="../media/image1010.png"/><Relationship Id="rId35" Type="http://schemas.openxmlformats.org/officeDocument/2006/relationships/image" Target="../media/image53.png"/><Relationship Id="rId4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2071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5" Type="http://schemas.openxmlformats.org/officeDocument/2006/relationships/image" Target="../media/image1900.png"/><Relationship Id="rId10" Type="http://schemas.openxmlformats.org/officeDocument/2006/relationships/image" Target="../media/image2340.png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png"/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3" Type="http://schemas.openxmlformats.org/officeDocument/2006/relationships/image" Target="../media/image1970.png"/><Relationship Id="rId7" Type="http://schemas.openxmlformats.org/officeDocument/2006/relationships/image" Target="../media/image201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390.png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10" Type="http://schemas.openxmlformats.org/officeDocument/2006/relationships/image" Target="../media/image2381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39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" Type="http://schemas.openxmlformats.org/officeDocument/2006/relationships/image" Target="../media/image187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00.png"/><Relationship Id="rId5" Type="http://schemas.openxmlformats.org/officeDocument/2006/relationships/image" Target="../media/image2070.png"/><Relationship Id="rId15" Type="http://schemas.openxmlformats.org/officeDocument/2006/relationships/image" Target="../media/image2141.png"/><Relationship Id="rId10" Type="http://schemas.openxmlformats.org/officeDocument/2006/relationships/image" Target="../media/image2421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401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160.png"/><Relationship Id="rId2" Type="http://schemas.openxmlformats.org/officeDocument/2006/relationships/image" Target="../media/image1870.png"/><Relationship Id="rId16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190.png"/><Relationship Id="rId10" Type="http://schemas.openxmlformats.org/officeDocument/2006/relationships/image" Target="../media/image1950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14" Type="http://schemas.openxmlformats.org/officeDocument/2006/relationships/image" Target="../media/image2180.png"/></Relationships>
</file>

<file path=ppt/slides/_rels/slide42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24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31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50.png"/><Relationship Id="rId268" Type="http://schemas.openxmlformats.org/officeDocument/2006/relationships/customXml" Target="../ink/ink11.xml"/><Relationship Id="rId271" Type="http://schemas.openxmlformats.org/officeDocument/2006/relationships/image" Target="../media/image823.png"/><Relationship Id="rId276" Type="http://schemas.openxmlformats.org/officeDocument/2006/relationships/customXml" Target="../ink/ink15.xml"/><Relationship Id="rId284" Type="http://schemas.openxmlformats.org/officeDocument/2006/relationships/customXml" Target="../ink/ink19.xml"/><Relationship Id="rId289" Type="http://schemas.openxmlformats.org/officeDocument/2006/relationships/image" Target="../media/image831.png"/><Relationship Id="rId292" Type="http://schemas.openxmlformats.org/officeDocument/2006/relationships/customXml" Target="../ink/ink23.xml"/><Relationship Id="rId297" Type="http://schemas.openxmlformats.org/officeDocument/2006/relationships/image" Target="../media/image834.png"/><Relationship Id="rId306" Type="http://schemas.openxmlformats.org/officeDocument/2006/relationships/customXml" Target="../ink/ink30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2392.png"/><Relationship Id="rId152" Type="http://schemas.openxmlformats.org/officeDocument/2006/relationships/image" Target="../media/image3240.png"/><Relationship Id="rId19" Type="http://schemas.openxmlformats.org/officeDocument/2006/relationships/customXml" Target="../ink/ink8.xml"/><Relationship Id="rId266" Type="http://schemas.openxmlformats.org/officeDocument/2006/relationships/customXml" Target="../ink/ink10.xml"/><Relationship Id="rId274" Type="http://schemas.openxmlformats.org/officeDocument/2006/relationships/customXml" Target="../ink/ink14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18.xml"/><Relationship Id="rId290" Type="http://schemas.openxmlformats.org/officeDocument/2006/relationships/customXml" Target="../ink/ink22.xml"/><Relationship Id="rId304" Type="http://schemas.openxmlformats.org/officeDocument/2006/relationships/customXml" Target="../ink/ink29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26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13.xml"/><Relationship Id="rId280" Type="http://schemas.openxmlformats.org/officeDocument/2006/relationships/customXml" Target="../ink/ink17.xml"/><Relationship Id="rId293" Type="http://schemas.openxmlformats.org/officeDocument/2006/relationships/image" Target="../media/image832.png"/><Relationship Id="rId302" Type="http://schemas.openxmlformats.org/officeDocument/2006/relationships/customXml" Target="../ink/ink28.xml"/><Relationship Id="rId307" Type="http://schemas.openxmlformats.org/officeDocument/2006/relationships/image" Target="../media/image839.png"/><Relationship Id="rId153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21.xml"/><Relationship Id="rId15" Type="http://schemas.openxmlformats.org/officeDocument/2006/relationships/image" Target="../media/image2240.png"/><Relationship Id="rId270" Type="http://schemas.openxmlformats.org/officeDocument/2006/relationships/customXml" Target="../ink/ink12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25.xml"/><Relationship Id="rId300" Type="http://schemas.openxmlformats.org/officeDocument/2006/relationships/customXml" Target="../ink/ink27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16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3183-FB94-48A7-9D6A-6FD28AE9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Yikun Bai &amp; Dr. Soheil Kolouri</a:t>
            </a:r>
          </a:p>
          <a:p>
            <a:r>
              <a:rPr lang="en-US" dirty="0"/>
              <a:t>Vanderbilt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Optimal entropic transport problem (OET) (</a:t>
                </a:r>
                <a:r>
                  <a:rPr lang="en-US" sz="1800" b="1" dirty="0" err="1"/>
                  <a:t>Liero</a:t>
                </a:r>
                <a:r>
                  <a:rPr lang="en-US" sz="1800" b="1" dirty="0"/>
                  <a:t>, Mielke, and </a:t>
                </a:r>
                <a:r>
                  <a:rPr lang="en-US" sz="1800" b="1" dirty="0" err="1"/>
                  <a:t>Savaré</a:t>
                </a:r>
                <a:r>
                  <a:rPr lang="en-US" sz="1800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where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1800" dirty="0"/>
                  <a:t> is called (generalized) relative entropy, and defined as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is the Lebesgue decomposition;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called entropy function, which satisfies some regular conditions (e.g. convex, </a:t>
                </a:r>
                <a:r>
                  <a:rPr lang="en-US" sz="1800" dirty="0" err="1"/>
                  <a:t>l.s.c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);</a:t>
                </a:r>
              </a:p>
              <a:p>
                <a:pPr lvl="1"/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200" dirty="0"/>
                  <a:t> describes dissimilarity between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 and is zero </a:t>
                </a:r>
                <a:r>
                  <a:rPr lang="en-US" sz="2200" dirty="0" err="1"/>
                  <a:t>iff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KL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total variation;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Jensen Shannon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ra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Hellinger distance;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divergence.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708" t="-17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we can restrict the space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, thus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(1) becomes OPT.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  <a:blipFill>
                <a:blip r:embed="rId2"/>
                <a:stretch>
                  <a:fillRect l="-724" t="-2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1" dirty="0"/>
                  <a:t>Dynamic Kantorovich </a:t>
                </a:r>
                <a:r>
                  <a:rPr lang="en-US" sz="1400" dirty="0"/>
                  <a:t>formulations [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 2019]</a:t>
                </a:r>
                <a:r>
                  <a:rPr lang="en-US" sz="1400" b="1" dirty="0"/>
                  <a:t>: 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1400" dirty="0"/>
                  <a:t>, where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sz="1400" dirty="0"/>
                  <a:t> is called infinitesimal cost function, which is, </a:t>
                </a:r>
                <a:r>
                  <a:rPr lang="en-US" sz="1400" dirty="0" err="1"/>
                  <a:t>l.s.c</a:t>
                </a:r>
                <a:r>
                  <a:rPr lang="en-US" sz="1400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/>
                <a:r>
                  <a:rPr lang="en-US" sz="1400" dirty="0"/>
                  <a:t>The continuity equation is derived from the following PDE problem: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 is a flow,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be the mass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at location time t, local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consider the following PDE: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we have uncountable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with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the choice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does not affect the problem because of </a:t>
                </a:r>
                <a:r>
                  <a:rPr lang="en-US" sz="1400" dirty="0" err="1"/>
                  <a:t>homegeousty</a:t>
                </a:r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we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preserve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each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moment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lim>
                    </m:limLow>
                    <m:nary>
                      <m:naryPr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, is known as </a:t>
                </a:r>
                <a:r>
                  <a:rPr lang="en-US" sz="1400" b="1" dirty="0" err="1"/>
                  <a:t>Benamou-Brenier</a:t>
                </a:r>
                <a:r>
                  <a:rPr lang="en-US" sz="1400" b="1" dirty="0"/>
                  <a:t> formulation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  <a:blipFill>
                <a:blip r:embed="rId2"/>
                <a:stretch>
                  <a:fillRect l="-5187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 then we have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2413" t="-4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Static Kantorovich Formulation (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 err="1"/>
                  <a:t>s.t.</a:t>
                </a:r>
                <a:r>
                  <a:rPr lang="en-US" sz="2000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b="0" dirty="0"/>
                  <a:t> is called cost function, which is </a:t>
                </a:r>
                <a:r>
                  <a:rPr lang="en-US" sz="2000" b="0" dirty="0" err="1"/>
                  <a:t>l.s.c</a:t>
                </a:r>
                <a:r>
                  <a:rPr lang="en-US" sz="2000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US" sz="2000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.</a:t>
                </a:r>
                <a:br>
                  <a:rPr lang="en-US" sz="2000" b="0" dirty="0"/>
                </a:br>
                <a:r>
                  <a:rPr lang="en-US" sz="2000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,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does not affect the problem. </a:t>
                </a:r>
              </a:p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724" t="-19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sz="2000" dirty="0"/>
                  <a:t> in SK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in OPT is defined as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600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trivial relation:</a:t>
                </a:r>
                <a:br>
                  <a:rPr lang="en-US" sz="1800" dirty="0"/>
                </a:b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if any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r>
                  <a:rPr lang="en-US" sz="1800" dirty="0"/>
                  <a:t>By (</a:t>
                </a:r>
                <a:r>
                  <a:rPr lang="en-US" sz="1800" dirty="0" err="1"/>
                  <a:t>Caffarelli</a:t>
                </a:r>
                <a:r>
                  <a:rPr lang="en-US" sz="1800" dirty="0"/>
                  <a:t> and McCann, 2010):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We can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and define extended cost function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and extended measures: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/>
                  <a:t>. Note,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Then there is a bijection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defined as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Then one can show that 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That is, OPT is a particular case of OT problem.</a:t>
                </a:r>
              </a:p>
              <a:p>
                <a:pPr lvl="1"/>
                <a:r>
                  <a:rPr lang="en-US" sz="1800" dirty="0"/>
                  <a:t>By this property, we have OPT enjoys same property of OT, (e.g. C-cyclical monotonicity). </a:t>
                </a:r>
              </a:p>
              <a:p>
                <a:pPr lvl="1"/>
                <a:r>
                  <a:rPr lang="en-US" sz="1800" dirty="0"/>
                  <a:t>Some computational methods of OT can be applied to OPT (e.g. </a:t>
                </a:r>
                <a:r>
                  <a:rPr lang="en-US" sz="1800" dirty="0" err="1"/>
                  <a:t>Sinkhorn</a:t>
                </a:r>
                <a:r>
                  <a:rPr lang="en-US" sz="1800" dirty="0"/>
                  <a:t> algorithm), but some methods can not (e.g. slicing method).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698" t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C-cyclical Monotonicity of optimal plan. 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satisfies the c-monotonicity: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for any permutation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space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increasing, then the condition is equivalent to: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  <a:blipFill>
                <a:blip r:embed="rId2"/>
                <a:stretch>
                  <a:fillRect l="-49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1" y="3980298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6" y="3890773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Cost is truncated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We can further restrict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such that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Proof: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is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608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90C84-5658-0ADF-3EDB-3155F318AE6B}"/>
              </a:ext>
            </a:extLst>
          </p:cNvPr>
          <p:cNvCxnSpPr>
            <a:cxnSpLocks/>
          </p:cNvCxnSpPr>
          <p:nvPr/>
        </p:nvCxnSpPr>
        <p:spPr>
          <a:xfrm>
            <a:off x="1241036" y="2848279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CDF4FF-8E99-02CC-4C72-803356204130}"/>
              </a:ext>
            </a:extLst>
          </p:cNvPr>
          <p:cNvCxnSpPr>
            <a:cxnSpLocks/>
          </p:cNvCxnSpPr>
          <p:nvPr/>
        </p:nvCxnSpPr>
        <p:spPr>
          <a:xfrm flipV="1">
            <a:off x="1241036" y="3712386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1BADB8-14B7-A02B-1999-E14908CE0D05}"/>
              </a:ext>
            </a:extLst>
          </p:cNvPr>
          <p:cNvSpPr/>
          <p:nvPr/>
        </p:nvSpPr>
        <p:spPr>
          <a:xfrm>
            <a:off x="1839968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FD14A-DD16-4B2E-3FF9-48421CDB17AC}"/>
              </a:ext>
            </a:extLst>
          </p:cNvPr>
          <p:cNvSpPr/>
          <p:nvPr/>
        </p:nvSpPr>
        <p:spPr>
          <a:xfrm>
            <a:off x="2745224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0F922-2478-0122-C79A-0FE1D6920910}"/>
              </a:ext>
            </a:extLst>
          </p:cNvPr>
          <p:cNvSpPr/>
          <p:nvPr/>
        </p:nvSpPr>
        <p:spPr>
          <a:xfrm>
            <a:off x="3769352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C68ACE-D4A6-9C4C-93CE-BA7B013DACBE}"/>
              </a:ext>
            </a:extLst>
          </p:cNvPr>
          <p:cNvSpPr/>
          <p:nvPr/>
        </p:nvSpPr>
        <p:spPr>
          <a:xfrm>
            <a:off x="2259068" y="3712387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35387F-BAC8-91FD-45E6-C5D17724BC01}"/>
              </a:ext>
            </a:extLst>
          </p:cNvPr>
          <p:cNvSpPr/>
          <p:nvPr/>
        </p:nvSpPr>
        <p:spPr>
          <a:xfrm>
            <a:off x="3277100" y="3735246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5F334-3AEB-243A-995E-3052D505044E}"/>
              </a:ext>
            </a:extLst>
          </p:cNvPr>
          <p:cNvSpPr/>
          <p:nvPr/>
        </p:nvSpPr>
        <p:spPr>
          <a:xfrm>
            <a:off x="5312895" y="3681024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E7239-C0AE-A488-BD16-300B420C5FA4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914114" y="2841584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D63C-67A9-EBFD-83F9-03E9E157E1E9}"/>
              </a:ext>
            </a:extLst>
          </p:cNvPr>
          <p:cNvCxnSpPr>
            <a:cxnSpLocks/>
          </p:cNvCxnSpPr>
          <p:nvPr/>
        </p:nvCxnSpPr>
        <p:spPr>
          <a:xfrm>
            <a:off x="2778752" y="2848278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61188-6500-DEDC-5313-98486F2A6433}"/>
              </a:ext>
            </a:extLst>
          </p:cNvPr>
          <p:cNvCxnSpPr>
            <a:cxnSpLocks/>
            <a:endCxn id="12" idx="5"/>
          </p:cNvCxnSpPr>
          <p:nvPr/>
        </p:nvCxnSpPr>
        <p:spPr>
          <a:xfrm>
            <a:off x="3827234" y="2857423"/>
            <a:ext cx="1559807" cy="86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/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/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B779F-E3FA-D959-1B3E-9CB3C0BD338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302502" y="2857424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245D3-5132-ADD8-08BB-722A8DDBD8DA}"/>
              </a:ext>
            </a:extLst>
          </p:cNvPr>
          <p:cNvCxnSpPr>
            <a:cxnSpLocks/>
          </p:cNvCxnSpPr>
          <p:nvPr/>
        </p:nvCxnSpPr>
        <p:spPr>
          <a:xfrm flipH="1">
            <a:off x="3317519" y="2857423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/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blipFill>
                <a:blip r:embed="rId5"/>
                <a:stretch>
                  <a:fillRect l="-11628" r="-93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7B8CCB-4621-1D64-D8C4-0216D1A3594A}"/>
              </a:ext>
            </a:extLst>
          </p:cNvPr>
          <p:cNvCxnSpPr>
            <a:cxnSpLocks/>
          </p:cNvCxnSpPr>
          <p:nvPr/>
        </p:nvCxnSpPr>
        <p:spPr>
          <a:xfrm>
            <a:off x="6332107" y="284158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AC2464-9379-BFF1-D3FF-E049A5152784}"/>
              </a:ext>
            </a:extLst>
          </p:cNvPr>
          <p:cNvCxnSpPr>
            <a:cxnSpLocks/>
          </p:cNvCxnSpPr>
          <p:nvPr/>
        </p:nvCxnSpPr>
        <p:spPr>
          <a:xfrm flipV="1">
            <a:off x="6332107" y="370569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D02DE3A-816D-78BA-30C5-D813B49A8EBF}"/>
              </a:ext>
            </a:extLst>
          </p:cNvPr>
          <p:cNvSpPr/>
          <p:nvPr/>
        </p:nvSpPr>
        <p:spPr>
          <a:xfrm>
            <a:off x="6931039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322276-FC81-8B5D-0289-7363CD2C61B8}"/>
              </a:ext>
            </a:extLst>
          </p:cNvPr>
          <p:cNvSpPr/>
          <p:nvPr/>
        </p:nvSpPr>
        <p:spPr>
          <a:xfrm>
            <a:off x="7836295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4E597-DDA5-F629-B89E-25E8BCAB89D1}"/>
              </a:ext>
            </a:extLst>
          </p:cNvPr>
          <p:cNvSpPr/>
          <p:nvPr/>
        </p:nvSpPr>
        <p:spPr>
          <a:xfrm>
            <a:off x="8860423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CF9991-9E4A-90B6-247B-4F34B9AC8EE5}"/>
              </a:ext>
            </a:extLst>
          </p:cNvPr>
          <p:cNvSpPr/>
          <p:nvPr/>
        </p:nvSpPr>
        <p:spPr>
          <a:xfrm>
            <a:off x="7350139" y="370569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DE5CF4-95E7-E1A9-8F63-4FBC46FF4B91}"/>
              </a:ext>
            </a:extLst>
          </p:cNvPr>
          <p:cNvSpPr/>
          <p:nvPr/>
        </p:nvSpPr>
        <p:spPr>
          <a:xfrm>
            <a:off x="8368171" y="372855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15E52F-A685-3F27-4F28-C85B986B9FF2}"/>
              </a:ext>
            </a:extLst>
          </p:cNvPr>
          <p:cNvSpPr/>
          <p:nvPr/>
        </p:nvSpPr>
        <p:spPr>
          <a:xfrm>
            <a:off x="10403966" y="367432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11A05-6A5A-89F8-D129-862A94EEBD44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7005185" y="283488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16774C-4CD7-7D86-30FA-C297F66841B4}"/>
              </a:ext>
            </a:extLst>
          </p:cNvPr>
          <p:cNvCxnSpPr>
            <a:cxnSpLocks/>
          </p:cNvCxnSpPr>
          <p:nvPr/>
        </p:nvCxnSpPr>
        <p:spPr>
          <a:xfrm>
            <a:off x="7869823" y="284158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/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/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512B80-1CC8-2E1F-7EB9-5B95FCBCA76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93573" y="285072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648BF-B26D-ECC5-689E-CD9D90AF0EE1}"/>
              </a:ext>
            </a:extLst>
          </p:cNvPr>
          <p:cNvCxnSpPr>
            <a:cxnSpLocks/>
          </p:cNvCxnSpPr>
          <p:nvPr/>
        </p:nvCxnSpPr>
        <p:spPr>
          <a:xfrm flipH="1">
            <a:off x="8408590" y="285072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389B99-F946-650F-14C4-B6CA7F6DB8C2}"/>
              </a:ext>
            </a:extLst>
          </p:cNvPr>
          <p:cNvCxnSpPr>
            <a:cxnSpLocks/>
          </p:cNvCxnSpPr>
          <p:nvPr/>
        </p:nvCxnSpPr>
        <p:spPr>
          <a:xfrm>
            <a:off x="8903857" y="2828689"/>
            <a:ext cx="1543543" cy="87846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/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blipFill>
                <a:blip r:embed="rId8"/>
                <a:stretch>
                  <a:fillRect l="-4545" r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(we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is a constant, thus in the remaining part, we will set it to be zero.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724" t="-9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1997" cy="529545"/>
          </a:xfrm>
        </p:spPr>
        <p:txBody>
          <a:bodyPr>
            <a:normAutofit/>
          </a:bodyPr>
          <a:lstStyle/>
          <a:p>
            <a:r>
              <a:rPr lang="en-US" sz="2800" dirty="0"/>
              <a:t>Computation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Linear programming:</a:t>
                </a:r>
              </a:p>
              <a:p>
                <a:pPr lvl="1"/>
                <a:r>
                  <a:rPr lang="en-US" sz="1400" dirty="0"/>
                  <a:t>Pro: solution is accurate; no requirements of cost function. </a:t>
                </a:r>
              </a:p>
              <a:p>
                <a:pPr lvl="1"/>
                <a:r>
                  <a:rPr lang="en-US" sz="1400" dirty="0"/>
                  <a:t>Con: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 (suppose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Entropic regularization (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al., 2017), (Chapel et al., 2020): 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; no requirements of cost function.</a:t>
                </a:r>
              </a:p>
              <a:p>
                <a:pPr lvl="2"/>
                <a:r>
                  <a:rPr lang="en-US" sz="1400" dirty="0"/>
                  <a:t>state of art method, since in practice, the computational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can be accelerated by GPU. </a:t>
                </a:r>
              </a:p>
              <a:p>
                <a:pPr lvl="1"/>
                <a:r>
                  <a:rPr lang="en-US" sz="1400" dirty="0"/>
                  <a:t>Con: Need to carefully select the weight for entropic term “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sz="1400" dirty="0"/>
                  <a:t>”: </a:t>
                </a:r>
              </a:p>
              <a:p>
                <a:pPr lvl="2"/>
                <a:r>
                  <a:rPr lang="en-US" sz="1400" dirty="0"/>
                  <a:t>when the weight is small, the convergence is slow and unstable;</a:t>
                </a:r>
              </a:p>
              <a:p>
                <a:pPr lvl="2"/>
                <a:r>
                  <a:rPr lang="en-US" sz="1400" dirty="0"/>
                  <a:t>when the weight is large, the convergence is meaningless (bias is too large). </a:t>
                </a:r>
              </a:p>
              <a:p>
                <a:r>
                  <a:rPr lang="en-US" sz="1400" dirty="0"/>
                  <a:t>Tree algorithm (Sato et al., 2021):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; solution is accurate. </a:t>
                </a:r>
              </a:p>
              <a:p>
                <a:pPr lvl="1"/>
                <a:r>
                  <a:rPr lang="en-US" sz="1400" dirty="0"/>
                  <a:t>Con: Cost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 must be a tree metric (e.g.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is not allowed);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	    need to generated a tree before computation, which could be costly. </a:t>
                </a:r>
              </a:p>
              <a:p>
                <a:r>
                  <a:rPr lang="en-US" sz="1400" dirty="0">
                    <a:solidFill>
                      <a:schemeClr val="accent1"/>
                    </a:solidFill>
                  </a:rPr>
                  <a:t>Sliced Partial Optimal Transport [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Bonneel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Coeurjolly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, 2019]: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Pro: computation cost is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worst case and is linear time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practice.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In practice, the computational part of 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L can be accelerated by GPU. </a:t>
                </a:r>
              </a:p>
              <a:p>
                <a:pPr lvl="1"/>
                <a:r>
                  <a:rPr lang="en-US" sz="1400" dirty="0"/>
                  <a:t>Con: do not allow destroy mass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241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4"/>
            <a:ext cx="7363743" cy="430086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space,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is given by a 1-1 mapping.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 is spanned by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 which follows,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2. By [</a:t>
                </a:r>
                <a:r>
                  <a:rPr lang="en-US" sz="2000" dirty="0" err="1"/>
                  <a:t>Caffarelli</a:t>
                </a:r>
                <a:r>
                  <a:rPr lang="en-US" sz="2000" dirty="0"/>
                  <a:t> and McCann, 2010], we have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 and we complete the proof by the fact the optimal value of a linear function is achieved by some extreme point of its searching space. 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  <a:blipFill>
                <a:blip r:embed="rId2"/>
                <a:stretch>
                  <a:fillRect l="-59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6" y="236130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08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3818969" y="1393531"/>
            <a:ext cx="3034800" cy="996480"/>
            <a:chOff x="3818969" y="1393531"/>
            <a:chExt cx="3034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(version 1)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3D495-C180-462D-BCBA-F459E722A4C0}"/>
              </a:ext>
            </a:extLst>
          </p:cNvPr>
          <p:cNvCxnSpPr/>
          <p:nvPr/>
        </p:nvCxnSpPr>
        <p:spPr>
          <a:xfrm>
            <a:off x="1830138" y="209975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2E308-896C-452F-A3B7-24F30947CDC6}"/>
              </a:ext>
            </a:extLst>
          </p:cNvPr>
          <p:cNvCxnSpPr/>
          <p:nvPr/>
        </p:nvCxnSpPr>
        <p:spPr>
          <a:xfrm>
            <a:off x="1857570" y="322446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/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blipFill>
                <a:blip r:embed="rId2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/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blipFill>
                <a:blip r:embed="rId3"/>
                <a:stretch>
                  <a:fillRect t="-8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12B6ABC-1015-4C8A-9FAB-D748BAEABAAD}"/>
              </a:ext>
            </a:extLst>
          </p:cNvPr>
          <p:cNvSpPr/>
          <p:nvPr/>
        </p:nvSpPr>
        <p:spPr>
          <a:xfrm>
            <a:off x="254299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2A772-B89C-46BA-9C68-FF31BB937F4C}"/>
              </a:ext>
            </a:extLst>
          </p:cNvPr>
          <p:cNvSpPr/>
          <p:nvPr/>
        </p:nvSpPr>
        <p:spPr>
          <a:xfrm>
            <a:off x="307566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C712F-C9BB-4E66-8DF1-5584838F2860}"/>
              </a:ext>
            </a:extLst>
          </p:cNvPr>
          <p:cNvSpPr/>
          <p:nvPr/>
        </p:nvSpPr>
        <p:spPr>
          <a:xfrm>
            <a:off x="404455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C2E63-7A29-4209-96BC-9CFDC87268C5}"/>
              </a:ext>
            </a:extLst>
          </p:cNvPr>
          <p:cNvSpPr/>
          <p:nvPr/>
        </p:nvSpPr>
        <p:spPr>
          <a:xfrm>
            <a:off x="253896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9B22D-2893-4D8C-BB46-D95ABF33524A}"/>
              </a:ext>
            </a:extLst>
          </p:cNvPr>
          <p:cNvSpPr/>
          <p:nvPr/>
        </p:nvSpPr>
        <p:spPr>
          <a:xfrm>
            <a:off x="363624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CCFF1D-4179-48AD-87BC-06DFCF2E61E7}"/>
              </a:ext>
            </a:extLst>
          </p:cNvPr>
          <p:cNvSpPr/>
          <p:nvPr/>
        </p:nvSpPr>
        <p:spPr>
          <a:xfrm>
            <a:off x="3130531" y="316960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A1FB4-95EA-4EBC-A99C-A671AD19A975}"/>
              </a:ext>
            </a:extLst>
          </p:cNvPr>
          <p:cNvSpPr/>
          <p:nvPr/>
        </p:nvSpPr>
        <p:spPr>
          <a:xfrm>
            <a:off x="4044557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49188-DD51-4DC9-A35C-EE94528DD4D8}"/>
              </a:ext>
            </a:extLst>
          </p:cNvPr>
          <p:cNvSpPr/>
          <p:nvPr/>
        </p:nvSpPr>
        <p:spPr>
          <a:xfrm>
            <a:off x="4929942" y="20713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13D504-AD78-45C0-B2D4-500231789D6C}"/>
              </a:ext>
            </a:extLst>
          </p:cNvPr>
          <p:cNvSpPr/>
          <p:nvPr/>
        </p:nvSpPr>
        <p:spPr>
          <a:xfrm>
            <a:off x="5388725" y="31924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3CAF49-D672-4B70-AAEF-55ECE97161E8}"/>
              </a:ext>
            </a:extLst>
          </p:cNvPr>
          <p:cNvSpPr/>
          <p:nvPr/>
        </p:nvSpPr>
        <p:spPr>
          <a:xfrm>
            <a:off x="5175360" y="20732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88723-7EF7-4BE7-9307-1D49914F3848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2566392" y="2108892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57748-52DA-4F9C-96E8-58B57D469FD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07671" y="2071379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94235-1739-4D35-B0F3-2A2553C26228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4078815" y="2126239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F67E8-B42B-40FE-9A30-41CE6F2823F6}"/>
              </a:ext>
            </a:extLst>
          </p:cNvPr>
          <p:cNvCxnSpPr>
            <a:cxnSpLocks/>
            <a:stCxn id="23" idx="4"/>
            <a:endCxn id="19" idx="5"/>
          </p:cNvCxnSpPr>
          <p:nvPr/>
        </p:nvCxnSpPr>
        <p:spPr>
          <a:xfrm>
            <a:off x="5202792" y="2118960"/>
            <a:ext cx="232762" cy="111252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2226DA-B517-4DB9-B6EC-CD53533B71F4}"/>
              </a:ext>
            </a:extLst>
          </p:cNvPr>
          <p:cNvSpPr/>
          <p:nvPr/>
        </p:nvSpPr>
        <p:spPr>
          <a:xfrm>
            <a:off x="6041136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AC39DD-C951-4AB9-B365-979DFDCA9DDD}"/>
              </a:ext>
            </a:extLst>
          </p:cNvPr>
          <p:cNvCxnSpPr>
            <a:cxnSpLocks/>
            <a:endCxn id="85" idx="6"/>
          </p:cNvCxnSpPr>
          <p:nvPr/>
        </p:nvCxnSpPr>
        <p:spPr>
          <a:xfrm>
            <a:off x="4983510" y="2111796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806E86-4861-46ED-89CA-32A68D55EBE4}"/>
              </a:ext>
            </a:extLst>
          </p:cNvPr>
          <p:cNvSpPr txBox="1"/>
          <p:nvPr/>
        </p:nvSpPr>
        <p:spPr>
          <a:xfrm>
            <a:off x="391005" y="1819660"/>
            <a:ext cx="119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No conflict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33FE62-5DEC-47DC-A5B4-E376C4688F48}"/>
              </a:ext>
            </a:extLst>
          </p:cNvPr>
          <p:cNvCxnSpPr/>
          <p:nvPr/>
        </p:nvCxnSpPr>
        <p:spPr>
          <a:xfrm>
            <a:off x="1775274" y="476897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D68543-B4BF-4053-9DC6-4EB1E4F4FB36}"/>
              </a:ext>
            </a:extLst>
          </p:cNvPr>
          <p:cNvCxnSpPr/>
          <p:nvPr/>
        </p:nvCxnSpPr>
        <p:spPr>
          <a:xfrm>
            <a:off x="1802706" y="589369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77E8A6-7A83-4123-A18F-9962624EFF48}"/>
              </a:ext>
            </a:extLst>
          </p:cNvPr>
          <p:cNvSpPr/>
          <p:nvPr/>
        </p:nvSpPr>
        <p:spPr>
          <a:xfrm>
            <a:off x="248813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DABBD5-B99F-4B0A-A07E-54E838F748FC}"/>
              </a:ext>
            </a:extLst>
          </p:cNvPr>
          <p:cNvSpPr/>
          <p:nvPr/>
        </p:nvSpPr>
        <p:spPr>
          <a:xfrm>
            <a:off x="302080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FD8389-3CC4-48B5-84ED-4B45EFD70147}"/>
              </a:ext>
            </a:extLst>
          </p:cNvPr>
          <p:cNvSpPr/>
          <p:nvPr/>
        </p:nvSpPr>
        <p:spPr>
          <a:xfrm>
            <a:off x="398969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06E6A-BA85-44B0-A56D-71ED4921613E}"/>
              </a:ext>
            </a:extLst>
          </p:cNvPr>
          <p:cNvSpPr/>
          <p:nvPr/>
        </p:nvSpPr>
        <p:spPr>
          <a:xfrm>
            <a:off x="248409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3268F5-BECB-4EF5-844E-E66518D1F9C8}"/>
              </a:ext>
            </a:extLst>
          </p:cNvPr>
          <p:cNvSpPr/>
          <p:nvPr/>
        </p:nvSpPr>
        <p:spPr>
          <a:xfrm>
            <a:off x="358137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B85BC4-9A97-4FD7-9589-B3DAE12CEEA7}"/>
              </a:ext>
            </a:extLst>
          </p:cNvPr>
          <p:cNvSpPr/>
          <p:nvPr/>
        </p:nvSpPr>
        <p:spPr>
          <a:xfrm>
            <a:off x="3075667" y="58388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D915DC-8FA8-4441-A569-7C9E81208E71}"/>
              </a:ext>
            </a:extLst>
          </p:cNvPr>
          <p:cNvSpPr/>
          <p:nvPr/>
        </p:nvSpPr>
        <p:spPr>
          <a:xfrm>
            <a:off x="3989693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CFEE61-0C4B-4DEE-BF82-3E6A3AB29BB6}"/>
              </a:ext>
            </a:extLst>
          </p:cNvPr>
          <p:cNvSpPr/>
          <p:nvPr/>
        </p:nvSpPr>
        <p:spPr>
          <a:xfrm>
            <a:off x="4875078" y="47406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E42-DBC2-4A30-A0DE-B5A047F6755A}"/>
              </a:ext>
            </a:extLst>
          </p:cNvPr>
          <p:cNvSpPr/>
          <p:nvPr/>
        </p:nvSpPr>
        <p:spPr>
          <a:xfrm>
            <a:off x="5333861" y="586168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59A22D-7011-44A5-8CFD-4947B2B97E41}"/>
              </a:ext>
            </a:extLst>
          </p:cNvPr>
          <p:cNvSpPr/>
          <p:nvPr/>
        </p:nvSpPr>
        <p:spPr>
          <a:xfrm>
            <a:off x="5120496" y="474246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23B292-506D-4761-B4C3-2865136F7537}"/>
              </a:ext>
            </a:extLst>
          </p:cNvPr>
          <p:cNvCxnSpPr>
            <a:stCxn id="39" idx="4"/>
            <a:endCxn id="42" idx="0"/>
          </p:cNvCxnSpPr>
          <p:nvPr/>
        </p:nvCxnSpPr>
        <p:spPr>
          <a:xfrm flipH="1">
            <a:off x="2511528" y="4778120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8F7CD5-3FA1-4F33-A4E0-DEC6F976DF7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52807" y="4740607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D3CE9-A270-40C5-96B1-FDDEC64DB6BE}"/>
              </a:ext>
            </a:extLst>
          </p:cNvPr>
          <p:cNvCxnSpPr>
            <a:cxnSpLocks/>
            <a:endCxn id="45" idx="7"/>
          </p:cNvCxnSpPr>
          <p:nvPr/>
        </p:nvCxnSpPr>
        <p:spPr>
          <a:xfrm>
            <a:off x="4023951" y="4795467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068FC31-524D-42AF-8A40-E08CB063ACE6}"/>
              </a:ext>
            </a:extLst>
          </p:cNvPr>
          <p:cNvSpPr/>
          <p:nvPr/>
        </p:nvSpPr>
        <p:spPr>
          <a:xfrm>
            <a:off x="5986272" y="58546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840FE5-934A-49F4-9309-D70E3EE0F421}"/>
              </a:ext>
            </a:extLst>
          </p:cNvPr>
          <p:cNvCxnSpPr>
            <a:cxnSpLocks/>
            <a:stCxn id="46" idx="0"/>
            <a:endCxn id="86" idx="5"/>
          </p:cNvCxnSpPr>
          <p:nvPr/>
        </p:nvCxnSpPr>
        <p:spPr>
          <a:xfrm>
            <a:off x="4902510" y="4740607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9944A9D5-F5F5-4FBC-8AB8-E7955CDAD8DD}"/>
              </a:ext>
            </a:extLst>
          </p:cNvPr>
          <p:cNvSpPr/>
          <p:nvPr/>
        </p:nvSpPr>
        <p:spPr>
          <a:xfrm>
            <a:off x="4934238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E6D089-83F5-490F-91DD-149C2CD5ED89}"/>
              </a:ext>
            </a:extLst>
          </p:cNvPr>
          <p:cNvSpPr/>
          <p:nvPr/>
        </p:nvSpPr>
        <p:spPr>
          <a:xfrm>
            <a:off x="4867347" y="58546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0D0461-9D8A-45D5-83C7-C32EE6F66256}"/>
              </a:ext>
            </a:extLst>
          </p:cNvPr>
          <p:cNvCxnSpPr>
            <a:cxnSpLocks/>
          </p:cNvCxnSpPr>
          <p:nvPr/>
        </p:nvCxnSpPr>
        <p:spPr>
          <a:xfrm>
            <a:off x="5536677" y="3629606"/>
            <a:ext cx="15868" cy="963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1D6BA7-8BAA-4C21-8D4F-BB8E51DFF38A}"/>
              </a:ext>
            </a:extLst>
          </p:cNvPr>
          <p:cNvCxnSpPr>
            <a:cxnSpLocks/>
          </p:cNvCxnSpPr>
          <p:nvPr/>
        </p:nvCxnSpPr>
        <p:spPr>
          <a:xfrm>
            <a:off x="6188754" y="2284603"/>
            <a:ext cx="2860235" cy="1568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FFB4-6AC1-4CF5-9789-EE10BE5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/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14:cNvPr>
              <p14:cNvContentPartPr/>
              <p14:nvPr/>
            </p14:nvContentPartPr>
            <p14:xfrm>
              <a:off x="8335889" y="3090571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6889" y="308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blipFill>
                <a:blip r:embed="rId136"/>
                <a:stretch>
                  <a:fillRect l="-820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/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blipFill>
                <a:blip r:embed="rId137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/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blipFill>
                <a:blip r:embed="rId138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/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blipFill>
                <a:blip r:embed="rId139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74CC8B2A-E774-41F4-6C0F-DBA4484B1091}"/>
              </a:ext>
            </a:extLst>
          </p:cNvPr>
          <p:cNvCxnSpPr/>
          <p:nvPr/>
        </p:nvCxnSpPr>
        <p:spPr>
          <a:xfrm>
            <a:off x="6965112" y="474467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C8A9FD0-C685-B0CF-426B-8A03AF9CFD16}"/>
              </a:ext>
            </a:extLst>
          </p:cNvPr>
          <p:cNvCxnSpPr/>
          <p:nvPr/>
        </p:nvCxnSpPr>
        <p:spPr>
          <a:xfrm>
            <a:off x="6992544" y="586938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064AF2D6-9C9B-0F8C-4D87-0CA871BE3345}"/>
              </a:ext>
            </a:extLst>
          </p:cNvPr>
          <p:cNvSpPr/>
          <p:nvPr/>
        </p:nvSpPr>
        <p:spPr>
          <a:xfrm>
            <a:off x="767797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9F14604-E917-A9C1-B746-48C85014517F}"/>
              </a:ext>
            </a:extLst>
          </p:cNvPr>
          <p:cNvSpPr/>
          <p:nvPr/>
        </p:nvSpPr>
        <p:spPr>
          <a:xfrm>
            <a:off x="821064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85C9BF2B-3F24-3A6B-2831-47314D4A71EC}"/>
              </a:ext>
            </a:extLst>
          </p:cNvPr>
          <p:cNvSpPr/>
          <p:nvPr/>
        </p:nvSpPr>
        <p:spPr>
          <a:xfrm>
            <a:off x="917953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19DC8D41-2DD3-BD35-042E-7036169195DC}"/>
              </a:ext>
            </a:extLst>
          </p:cNvPr>
          <p:cNvSpPr/>
          <p:nvPr/>
        </p:nvSpPr>
        <p:spPr>
          <a:xfrm>
            <a:off x="767393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5133F170-4ECD-4125-15C6-64B24ADF646A}"/>
              </a:ext>
            </a:extLst>
          </p:cNvPr>
          <p:cNvSpPr/>
          <p:nvPr/>
        </p:nvSpPr>
        <p:spPr>
          <a:xfrm>
            <a:off x="877121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272FD9E-9130-24C4-705C-B5FB4154B72C}"/>
              </a:ext>
            </a:extLst>
          </p:cNvPr>
          <p:cNvSpPr/>
          <p:nvPr/>
        </p:nvSpPr>
        <p:spPr>
          <a:xfrm>
            <a:off x="8265505" y="581452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B9444C3-F781-C701-32AB-89FC90BA8120}"/>
              </a:ext>
            </a:extLst>
          </p:cNvPr>
          <p:cNvSpPr/>
          <p:nvPr/>
        </p:nvSpPr>
        <p:spPr>
          <a:xfrm>
            <a:off x="9179531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9BD89AC-4235-66A8-5151-98BBB07FAEEB}"/>
              </a:ext>
            </a:extLst>
          </p:cNvPr>
          <p:cNvSpPr/>
          <p:nvPr/>
        </p:nvSpPr>
        <p:spPr>
          <a:xfrm>
            <a:off x="10064916" y="471630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D49784-A65C-48D7-29C5-D8D06C435157}"/>
              </a:ext>
            </a:extLst>
          </p:cNvPr>
          <p:cNvSpPr/>
          <p:nvPr/>
        </p:nvSpPr>
        <p:spPr>
          <a:xfrm>
            <a:off x="10523699" y="583738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A0ACE52-F5A8-038E-0F61-1B178C2DE28F}"/>
              </a:ext>
            </a:extLst>
          </p:cNvPr>
          <p:cNvSpPr/>
          <p:nvPr/>
        </p:nvSpPr>
        <p:spPr>
          <a:xfrm>
            <a:off x="10310334" y="47181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2A4589F-7D72-940E-BF21-D167CBA43337}"/>
              </a:ext>
            </a:extLst>
          </p:cNvPr>
          <p:cNvCxnSpPr>
            <a:stCxn id="332" idx="4"/>
            <a:endCxn id="335" idx="0"/>
          </p:cNvCxnSpPr>
          <p:nvPr/>
        </p:nvCxnSpPr>
        <p:spPr>
          <a:xfrm flipH="1">
            <a:off x="7701366" y="475381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2C6A93A-716E-4303-88AE-C0A49CD34769}"/>
              </a:ext>
            </a:extLst>
          </p:cNvPr>
          <p:cNvCxnSpPr>
            <a:cxnSpLocks/>
            <a:endCxn id="337" idx="0"/>
          </p:cNvCxnSpPr>
          <p:nvPr/>
        </p:nvCxnSpPr>
        <p:spPr>
          <a:xfrm>
            <a:off x="8242645" y="471630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70511A98-AFC5-941A-DC5B-97F43F02DDC2}"/>
              </a:ext>
            </a:extLst>
          </p:cNvPr>
          <p:cNvCxnSpPr>
            <a:cxnSpLocks/>
            <a:endCxn id="338" idx="7"/>
          </p:cNvCxnSpPr>
          <p:nvPr/>
        </p:nvCxnSpPr>
        <p:spPr>
          <a:xfrm>
            <a:off x="9213789" y="477116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59C310-08BD-340F-5105-B97D11AC5EE3}"/>
              </a:ext>
            </a:extLst>
          </p:cNvPr>
          <p:cNvSpPr/>
          <p:nvPr/>
        </p:nvSpPr>
        <p:spPr>
          <a:xfrm>
            <a:off x="11176110" y="583036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07A9D7C-0871-C42C-955F-CF0BF807F2F1}"/>
              </a:ext>
            </a:extLst>
          </p:cNvPr>
          <p:cNvCxnSpPr>
            <a:cxnSpLocks/>
            <a:stCxn id="339" idx="0"/>
            <a:endCxn id="347" idx="5"/>
          </p:cNvCxnSpPr>
          <p:nvPr/>
        </p:nvCxnSpPr>
        <p:spPr>
          <a:xfrm>
            <a:off x="10092348" y="4716304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BCE7F336-9543-A6E0-8C88-5087C8485957}"/>
              </a:ext>
            </a:extLst>
          </p:cNvPr>
          <p:cNvSpPr/>
          <p:nvPr/>
        </p:nvSpPr>
        <p:spPr>
          <a:xfrm>
            <a:off x="10057185" y="583036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/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blipFill>
                <a:blip r:embed="rId140"/>
                <a:stretch>
                  <a:fillRect t="-4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BBFCEFC7-CE6C-4678-D717-30B079080FDE}"/>
              </a:ext>
            </a:extLst>
          </p:cNvPr>
          <p:cNvCxnSpPr>
            <a:cxnSpLocks/>
            <a:stCxn id="341" idx="5"/>
          </p:cNvCxnSpPr>
          <p:nvPr/>
        </p:nvCxnSpPr>
        <p:spPr>
          <a:xfrm>
            <a:off x="10357163" y="4757190"/>
            <a:ext cx="202103" cy="109449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/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blipFill>
                <a:blip r:embed="rId141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/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blipFill>
                <a:blip r:embed="rId142"/>
                <a:stretch>
                  <a:fillRect l="-14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4BD1A0-1847-FB35-9651-FF590E370DFC}"/>
                  </a:ext>
                </a:extLst>
              </p:cNvPr>
              <p:cNvSpPr txBox="1"/>
              <p:nvPr/>
            </p:nvSpPr>
            <p:spPr>
              <a:xfrm>
                <a:off x="7328361" y="1054823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4BD1A0-1847-FB35-9651-FF590E37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361" y="1054823"/>
                <a:ext cx="2728824" cy="505651"/>
              </a:xfrm>
              <a:prstGeom prst="rect">
                <a:avLst/>
              </a:prstGeom>
              <a:blipFill>
                <a:blip r:embed="rId14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5" y="50449"/>
            <a:ext cx="7382256" cy="354829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(v1)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blipFill>
                <a:blip r:embed="rId2"/>
                <a:stretch>
                  <a:fillRect l="-1754" t="-11765" r="-263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5697915" y="126109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15" y="126109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59BE79-9EF6-0FD7-6DA8-F67B5B47F2DA}"/>
              </a:ext>
            </a:extLst>
          </p:cNvPr>
          <p:cNvCxnSpPr/>
          <p:nvPr/>
        </p:nvCxnSpPr>
        <p:spPr>
          <a:xfrm>
            <a:off x="967431" y="157429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45E76B5-A6A0-6F1C-9B4C-064D4823912B}"/>
              </a:ext>
            </a:extLst>
          </p:cNvPr>
          <p:cNvCxnSpPr/>
          <p:nvPr/>
        </p:nvCxnSpPr>
        <p:spPr>
          <a:xfrm>
            <a:off x="994863" y="269900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/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blipFill>
                <a:blip r:embed="rId33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Oval 191">
            <a:extLst>
              <a:ext uri="{FF2B5EF4-FFF2-40B4-BE49-F238E27FC236}">
                <a16:creationId xmlns:a16="http://schemas.microsoft.com/office/drawing/2014/main" id="{47FB16AD-F0E4-DC23-1C99-94D74CCB9494}"/>
              </a:ext>
            </a:extLst>
          </p:cNvPr>
          <p:cNvSpPr/>
          <p:nvPr/>
        </p:nvSpPr>
        <p:spPr>
          <a:xfrm>
            <a:off x="168029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1B04209-A941-E5B9-3715-483971477DD9}"/>
              </a:ext>
            </a:extLst>
          </p:cNvPr>
          <p:cNvSpPr/>
          <p:nvPr/>
        </p:nvSpPr>
        <p:spPr>
          <a:xfrm>
            <a:off x="221296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EEA16B-1BE3-F159-1DC1-57589202D035}"/>
              </a:ext>
            </a:extLst>
          </p:cNvPr>
          <p:cNvSpPr/>
          <p:nvPr/>
        </p:nvSpPr>
        <p:spPr>
          <a:xfrm>
            <a:off x="318185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D76C4FB-49D9-7A03-CA28-1B8FE918B098}"/>
              </a:ext>
            </a:extLst>
          </p:cNvPr>
          <p:cNvSpPr/>
          <p:nvPr/>
        </p:nvSpPr>
        <p:spPr>
          <a:xfrm>
            <a:off x="167625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A83A43-0E93-B0EF-DC39-B948A37E5DB9}"/>
              </a:ext>
            </a:extLst>
          </p:cNvPr>
          <p:cNvSpPr/>
          <p:nvPr/>
        </p:nvSpPr>
        <p:spPr>
          <a:xfrm>
            <a:off x="277353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8D6C5A-E903-B0B0-00A4-20B32CA7F8D0}"/>
              </a:ext>
            </a:extLst>
          </p:cNvPr>
          <p:cNvSpPr/>
          <p:nvPr/>
        </p:nvSpPr>
        <p:spPr>
          <a:xfrm>
            <a:off x="2267824" y="26441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098FCE6-CAA4-6F73-E21F-9B4FF047BFDA}"/>
              </a:ext>
            </a:extLst>
          </p:cNvPr>
          <p:cNvSpPr/>
          <p:nvPr/>
        </p:nvSpPr>
        <p:spPr>
          <a:xfrm>
            <a:off x="3181850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67E62FB-1304-3A6D-95EC-135F42972DB1}"/>
              </a:ext>
            </a:extLst>
          </p:cNvPr>
          <p:cNvSpPr/>
          <p:nvPr/>
        </p:nvSpPr>
        <p:spPr>
          <a:xfrm>
            <a:off x="4067235" y="154592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DA44BB9-D838-6758-43A4-8276AC348066}"/>
              </a:ext>
            </a:extLst>
          </p:cNvPr>
          <p:cNvSpPr/>
          <p:nvPr/>
        </p:nvSpPr>
        <p:spPr>
          <a:xfrm>
            <a:off x="4526018" y="26670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89F5DB6-D64A-62AE-B31C-C7E62A4BD923}"/>
              </a:ext>
            </a:extLst>
          </p:cNvPr>
          <p:cNvSpPr/>
          <p:nvPr/>
        </p:nvSpPr>
        <p:spPr>
          <a:xfrm>
            <a:off x="4312653" y="15477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07FF279-4B97-550D-23AE-F7106CD2D168}"/>
              </a:ext>
            </a:extLst>
          </p:cNvPr>
          <p:cNvCxnSpPr>
            <a:stCxn id="192" idx="4"/>
            <a:endCxn id="221" idx="0"/>
          </p:cNvCxnSpPr>
          <p:nvPr/>
        </p:nvCxnSpPr>
        <p:spPr>
          <a:xfrm flipH="1">
            <a:off x="1703685" y="158343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A3580A6-3BB5-8BB1-9E45-6666120E3833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2244964" y="154592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DE66B1-0C43-BCD0-23B9-D6771970BE81}"/>
              </a:ext>
            </a:extLst>
          </p:cNvPr>
          <p:cNvCxnSpPr>
            <a:cxnSpLocks/>
            <a:endCxn id="225" idx="7"/>
          </p:cNvCxnSpPr>
          <p:nvPr/>
        </p:nvCxnSpPr>
        <p:spPr>
          <a:xfrm>
            <a:off x="3216108" y="160078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09BF266-4206-3535-038E-7712B12B5EC5}"/>
              </a:ext>
            </a:extLst>
          </p:cNvPr>
          <p:cNvCxnSpPr>
            <a:cxnSpLocks/>
            <a:endCxn id="242" idx="6"/>
          </p:cNvCxnSpPr>
          <p:nvPr/>
        </p:nvCxnSpPr>
        <p:spPr>
          <a:xfrm flipH="1">
            <a:off x="4126395" y="1554478"/>
            <a:ext cx="205245" cy="112836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B0F51D20-9F56-404B-7360-BB59F52D2482}"/>
              </a:ext>
            </a:extLst>
          </p:cNvPr>
          <p:cNvSpPr/>
          <p:nvPr/>
        </p:nvSpPr>
        <p:spPr>
          <a:xfrm>
            <a:off x="5178429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BF62AAD-E078-01F7-A85E-22F802A5A86A}"/>
              </a:ext>
            </a:extLst>
          </p:cNvPr>
          <p:cNvCxnSpPr>
            <a:cxnSpLocks/>
            <a:endCxn id="242" idx="6"/>
          </p:cNvCxnSpPr>
          <p:nvPr/>
        </p:nvCxnSpPr>
        <p:spPr>
          <a:xfrm>
            <a:off x="4120803" y="1586338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FCE84A81-0144-7F93-1FC0-BFDC67905109}"/>
              </a:ext>
            </a:extLst>
          </p:cNvPr>
          <p:cNvSpPr/>
          <p:nvPr/>
        </p:nvSpPr>
        <p:spPr>
          <a:xfrm>
            <a:off x="4071531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/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blipFill>
                <a:blip r:embed="rId3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/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Main idea: we solve the problem in n iterations: </a:t>
                </a:r>
              </a:p>
              <a:p>
                <a:r>
                  <a:rPr lang="en-US" sz="1600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  <a:blipFill>
                <a:blip r:embed="rId35"/>
                <a:stretch>
                  <a:fillRect l="-39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FC7536-73D8-8988-39B2-972A0B098824}"/>
              </a:ext>
            </a:extLst>
          </p:cNvPr>
          <p:cNvCxnSpPr/>
          <p:nvPr/>
        </p:nvCxnSpPr>
        <p:spPr>
          <a:xfrm>
            <a:off x="754373" y="427455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D762BC2-F36A-64BB-2235-F97D71D577E6}"/>
              </a:ext>
            </a:extLst>
          </p:cNvPr>
          <p:cNvCxnSpPr/>
          <p:nvPr/>
        </p:nvCxnSpPr>
        <p:spPr>
          <a:xfrm>
            <a:off x="781805" y="539926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/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blipFill>
                <a:blip r:embed="rId3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Oval 246">
            <a:extLst>
              <a:ext uri="{FF2B5EF4-FFF2-40B4-BE49-F238E27FC236}">
                <a16:creationId xmlns:a16="http://schemas.microsoft.com/office/drawing/2014/main" id="{C28D480D-C9E3-7D3D-817F-6824BD904BFA}"/>
              </a:ext>
            </a:extLst>
          </p:cNvPr>
          <p:cNvSpPr/>
          <p:nvPr/>
        </p:nvSpPr>
        <p:spPr>
          <a:xfrm>
            <a:off x="146723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47220B1-EE26-C0D2-E918-DD660B66A4FC}"/>
              </a:ext>
            </a:extLst>
          </p:cNvPr>
          <p:cNvSpPr/>
          <p:nvPr/>
        </p:nvSpPr>
        <p:spPr>
          <a:xfrm>
            <a:off x="199990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4793979A-D4D6-EF1F-C127-C7BCBD932F50}"/>
              </a:ext>
            </a:extLst>
          </p:cNvPr>
          <p:cNvSpPr/>
          <p:nvPr/>
        </p:nvSpPr>
        <p:spPr>
          <a:xfrm>
            <a:off x="296879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09D38-4B0B-5B60-3A73-916FC26FB429}"/>
              </a:ext>
            </a:extLst>
          </p:cNvPr>
          <p:cNvSpPr/>
          <p:nvPr/>
        </p:nvSpPr>
        <p:spPr>
          <a:xfrm>
            <a:off x="146319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C23D64F-F818-34BA-8B60-98A4A9A330AE}"/>
              </a:ext>
            </a:extLst>
          </p:cNvPr>
          <p:cNvSpPr/>
          <p:nvPr/>
        </p:nvSpPr>
        <p:spPr>
          <a:xfrm>
            <a:off x="256047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3168902-5D2B-C391-9230-0D28B5ED6838}"/>
              </a:ext>
            </a:extLst>
          </p:cNvPr>
          <p:cNvSpPr/>
          <p:nvPr/>
        </p:nvSpPr>
        <p:spPr>
          <a:xfrm>
            <a:off x="2054766" y="534440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4F1E0ED-4E0D-EC14-8B81-908B2E4E5769}"/>
              </a:ext>
            </a:extLst>
          </p:cNvPr>
          <p:cNvSpPr/>
          <p:nvPr/>
        </p:nvSpPr>
        <p:spPr>
          <a:xfrm>
            <a:off x="2968792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7A519EA-85CC-00A1-F8A0-88EE50B4819E}"/>
              </a:ext>
            </a:extLst>
          </p:cNvPr>
          <p:cNvSpPr/>
          <p:nvPr/>
        </p:nvSpPr>
        <p:spPr>
          <a:xfrm>
            <a:off x="3854177" y="42461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644FBAE6-0A45-5DA4-98C6-C4A2AC81C803}"/>
              </a:ext>
            </a:extLst>
          </p:cNvPr>
          <p:cNvSpPr/>
          <p:nvPr/>
        </p:nvSpPr>
        <p:spPr>
          <a:xfrm>
            <a:off x="4312960" y="536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E4A9551-950A-B301-B65A-0351009D6DBE}"/>
              </a:ext>
            </a:extLst>
          </p:cNvPr>
          <p:cNvSpPr/>
          <p:nvPr/>
        </p:nvSpPr>
        <p:spPr>
          <a:xfrm>
            <a:off x="4099595" y="42480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ADCAB77-03C9-703A-3366-6712BF9FD29D}"/>
              </a:ext>
            </a:extLst>
          </p:cNvPr>
          <p:cNvCxnSpPr>
            <a:stCxn id="247" idx="4"/>
            <a:endCxn id="250" idx="0"/>
          </p:cNvCxnSpPr>
          <p:nvPr/>
        </p:nvCxnSpPr>
        <p:spPr>
          <a:xfrm flipH="1">
            <a:off x="1490627" y="428369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69043B1-E578-D6A3-06AA-0A94D17583FC}"/>
              </a:ext>
            </a:extLst>
          </p:cNvPr>
          <p:cNvCxnSpPr>
            <a:cxnSpLocks/>
            <a:endCxn id="252" idx="0"/>
          </p:cNvCxnSpPr>
          <p:nvPr/>
        </p:nvCxnSpPr>
        <p:spPr>
          <a:xfrm>
            <a:off x="2031906" y="424618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CB7CC-A133-3CD0-8802-D5F2FF53373B}"/>
              </a:ext>
            </a:extLst>
          </p:cNvPr>
          <p:cNvCxnSpPr>
            <a:cxnSpLocks/>
            <a:endCxn id="253" idx="7"/>
          </p:cNvCxnSpPr>
          <p:nvPr/>
        </p:nvCxnSpPr>
        <p:spPr>
          <a:xfrm>
            <a:off x="3003050" y="4301043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5F8BDC2E-D435-7385-F60E-C98E2B6E9AAB}"/>
              </a:ext>
            </a:extLst>
          </p:cNvPr>
          <p:cNvSpPr/>
          <p:nvPr/>
        </p:nvSpPr>
        <p:spPr>
          <a:xfrm>
            <a:off x="4965371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7FDD784-E09D-A3BA-6C5E-3902D35795B9}"/>
              </a:ext>
            </a:extLst>
          </p:cNvPr>
          <p:cNvCxnSpPr>
            <a:cxnSpLocks/>
            <a:endCxn id="263" idx="6"/>
          </p:cNvCxnSpPr>
          <p:nvPr/>
        </p:nvCxnSpPr>
        <p:spPr>
          <a:xfrm>
            <a:off x="3907745" y="4286600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544CD4A4-E40A-F35D-A6F6-AB58F3C99AE5}"/>
              </a:ext>
            </a:extLst>
          </p:cNvPr>
          <p:cNvSpPr/>
          <p:nvPr/>
        </p:nvSpPr>
        <p:spPr>
          <a:xfrm>
            <a:off x="3858473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/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blipFill>
                <a:blip r:embed="rId37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4578E1A9-CD05-458C-AAE0-373E4CC53A7E}"/>
              </a:ext>
            </a:extLst>
          </p:cNvPr>
          <p:cNvCxnSpPr/>
          <p:nvPr/>
        </p:nvCxnSpPr>
        <p:spPr>
          <a:xfrm>
            <a:off x="7062327" y="149450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663063-A7F1-B83D-8373-F35A358EB518}"/>
              </a:ext>
            </a:extLst>
          </p:cNvPr>
          <p:cNvCxnSpPr/>
          <p:nvPr/>
        </p:nvCxnSpPr>
        <p:spPr>
          <a:xfrm>
            <a:off x="7089759" y="261921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/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blipFill>
                <a:blip r:embed="rId38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A5AD97C7-A054-D78E-81D7-5E70A11410AD}"/>
              </a:ext>
            </a:extLst>
          </p:cNvPr>
          <p:cNvSpPr/>
          <p:nvPr/>
        </p:nvSpPr>
        <p:spPr>
          <a:xfrm>
            <a:off x="777518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625B4DA-4EEA-9239-44AA-F21D5DDA0E1B}"/>
              </a:ext>
            </a:extLst>
          </p:cNvPr>
          <p:cNvSpPr/>
          <p:nvPr/>
        </p:nvSpPr>
        <p:spPr>
          <a:xfrm>
            <a:off x="830785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12B791C-E836-8DEE-2808-077FA84CC3FA}"/>
              </a:ext>
            </a:extLst>
          </p:cNvPr>
          <p:cNvSpPr/>
          <p:nvPr/>
        </p:nvSpPr>
        <p:spPr>
          <a:xfrm>
            <a:off x="927674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BA14A18-8920-410D-919E-ABA7B91F53C2}"/>
              </a:ext>
            </a:extLst>
          </p:cNvPr>
          <p:cNvSpPr/>
          <p:nvPr/>
        </p:nvSpPr>
        <p:spPr>
          <a:xfrm>
            <a:off x="777114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DDC062BD-6C3D-9E21-EDF3-6592AC1BD5C4}"/>
              </a:ext>
            </a:extLst>
          </p:cNvPr>
          <p:cNvSpPr/>
          <p:nvPr/>
        </p:nvSpPr>
        <p:spPr>
          <a:xfrm>
            <a:off x="886842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E1B38A8-DF5C-7CC3-9B1B-E2BE2C16B42D}"/>
              </a:ext>
            </a:extLst>
          </p:cNvPr>
          <p:cNvSpPr/>
          <p:nvPr/>
        </p:nvSpPr>
        <p:spPr>
          <a:xfrm>
            <a:off x="8362720" y="25643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D6D7ACF-073D-1C8A-D35E-8E71E006D442}"/>
              </a:ext>
            </a:extLst>
          </p:cNvPr>
          <p:cNvSpPr/>
          <p:nvPr/>
        </p:nvSpPr>
        <p:spPr>
          <a:xfrm>
            <a:off x="9276746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4AED0C8-CBD7-EF7D-1489-E1EE02EBAB7D}"/>
              </a:ext>
            </a:extLst>
          </p:cNvPr>
          <p:cNvSpPr/>
          <p:nvPr/>
        </p:nvSpPr>
        <p:spPr>
          <a:xfrm>
            <a:off x="10162131" y="146613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722D5A9-C696-3386-FAC1-BED11C0494D0}"/>
              </a:ext>
            </a:extLst>
          </p:cNvPr>
          <p:cNvSpPr/>
          <p:nvPr/>
        </p:nvSpPr>
        <p:spPr>
          <a:xfrm>
            <a:off x="10620914" y="258721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B0941AB-B26D-5EF3-599A-D635DCB38ACB}"/>
              </a:ext>
            </a:extLst>
          </p:cNvPr>
          <p:cNvSpPr/>
          <p:nvPr/>
        </p:nvSpPr>
        <p:spPr>
          <a:xfrm>
            <a:off x="10407549" y="146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3487D37-5568-164E-5226-CDC86D4696F9}"/>
              </a:ext>
            </a:extLst>
          </p:cNvPr>
          <p:cNvCxnSpPr>
            <a:stCxn id="268" idx="4"/>
            <a:endCxn id="271" idx="0"/>
          </p:cNvCxnSpPr>
          <p:nvPr/>
        </p:nvCxnSpPr>
        <p:spPr>
          <a:xfrm flipH="1">
            <a:off x="7798581" y="150364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833236CC-1CD9-5092-1D09-F829C4470680}"/>
              </a:ext>
            </a:extLst>
          </p:cNvPr>
          <p:cNvCxnSpPr>
            <a:cxnSpLocks/>
            <a:endCxn id="273" idx="0"/>
          </p:cNvCxnSpPr>
          <p:nvPr/>
        </p:nvCxnSpPr>
        <p:spPr>
          <a:xfrm>
            <a:off x="8339860" y="146613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1989E53-AF96-D476-147A-45C94AA6AC24}"/>
              </a:ext>
            </a:extLst>
          </p:cNvPr>
          <p:cNvCxnSpPr>
            <a:cxnSpLocks/>
            <a:endCxn id="274" idx="7"/>
          </p:cNvCxnSpPr>
          <p:nvPr/>
        </p:nvCxnSpPr>
        <p:spPr>
          <a:xfrm>
            <a:off x="9311004" y="152099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4AD90A8-B9D2-7E0A-CE11-08BC820E6E3A}"/>
              </a:ext>
            </a:extLst>
          </p:cNvPr>
          <p:cNvCxnSpPr>
            <a:cxnSpLocks/>
            <a:endCxn id="276" idx="2"/>
          </p:cNvCxnSpPr>
          <p:nvPr/>
        </p:nvCxnSpPr>
        <p:spPr>
          <a:xfrm>
            <a:off x="10426536" y="1474691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2" name="Oval 281">
            <a:extLst>
              <a:ext uri="{FF2B5EF4-FFF2-40B4-BE49-F238E27FC236}">
                <a16:creationId xmlns:a16="http://schemas.microsoft.com/office/drawing/2014/main" id="{C1E5029F-9FCB-D1D9-8532-BFCCB4F00361}"/>
              </a:ext>
            </a:extLst>
          </p:cNvPr>
          <p:cNvSpPr/>
          <p:nvPr/>
        </p:nvSpPr>
        <p:spPr>
          <a:xfrm>
            <a:off x="11273325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6BB2F49-0616-7AE3-6EBA-0584F8C70A3C}"/>
              </a:ext>
            </a:extLst>
          </p:cNvPr>
          <p:cNvCxnSpPr>
            <a:cxnSpLocks/>
            <a:endCxn id="284" idx="6"/>
          </p:cNvCxnSpPr>
          <p:nvPr/>
        </p:nvCxnSpPr>
        <p:spPr>
          <a:xfrm>
            <a:off x="10215699" y="1506551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6CCF307-FF1E-C959-8953-6C49C850D6E7}"/>
              </a:ext>
            </a:extLst>
          </p:cNvPr>
          <p:cNvSpPr/>
          <p:nvPr/>
        </p:nvSpPr>
        <p:spPr>
          <a:xfrm>
            <a:off x="10166427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/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last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blipFill>
                <a:blip r:embed="rId39"/>
                <a:stretch>
                  <a:fillRect l="-5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/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blipFill>
                <a:blip r:embed="rId40"/>
                <a:stretch>
                  <a:fillRect l="-355"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FF483C-51E3-14F5-AE24-C3105B121FF8}"/>
              </a:ext>
            </a:extLst>
          </p:cNvPr>
          <p:cNvCxnSpPr/>
          <p:nvPr/>
        </p:nvCxnSpPr>
        <p:spPr>
          <a:xfrm>
            <a:off x="6896567" y="4210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C2B1806-44E3-3283-B23B-6DF0B1A72FFA}"/>
              </a:ext>
            </a:extLst>
          </p:cNvPr>
          <p:cNvCxnSpPr/>
          <p:nvPr/>
        </p:nvCxnSpPr>
        <p:spPr>
          <a:xfrm>
            <a:off x="6923999" y="5334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/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blipFill>
                <a:blip r:embed="rId4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Oval 290">
            <a:extLst>
              <a:ext uri="{FF2B5EF4-FFF2-40B4-BE49-F238E27FC236}">
                <a16:creationId xmlns:a16="http://schemas.microsoft.com/office/drawing/2014/main" id="{0968C4C2-C7B4-9C39-5B07-473C2FE4E602}"/>
              </a:ext>
            </a:extLst>
          </p:cNvPr>
          <p:cNvSpPr/>
          <p:nvPr/>
        </p:nvSpPr>
        <p:spPr>
          <a:xfrm>
            <a:off x="760942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2B2B4CD-0624-C89A-C3BD-F5107248FEF0}"/>
              </a:ext>
            </a:extLst>
          </p:cNvPr>
          <p:cNvSpPr/>
          <p:nvPr/>
        </p:nvSpPr>
        <p:spPr>
          <a:xfrm>
            <a:off x="814209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974A1B4-0B10-8F7A-9C3E-674A89235DF4}"/>
              </a:ext>
            </a:extLst>
          </p:cNvPr>
          <p:cNvSpPr/>
          <p:nvPr/>
        </p:nvSpPr>
        <p:spPr>
          <a:xfrm>
            <a:off x="911098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791633C-128A-5E2D-EC88-8E0209CB90AF}"/>
              </a:ext>
            </a:extLst>
          </p:cNvPr>
          <p:cNvSpPr/>
          <p:nvPr/>
        </p:nvSpPr>
        <p:spPr>
          <a:xfrm>
            <a:off x="760538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526469-2FE5-E4D8-9ADB-C50F4F2DAFCB}"/>
              </a:ext>
            </a:extLst>
          </p:cNvPr>
          <p:cNvSpPr/>
          <p:nvPr/>
        </p:nvSpPr>
        <p:spPr>
          <a:xfrm>
            <a:off x="870266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56CC5E8-3AEE-EA7C-44D6-41906B61620B}"/>
              </a:ext>
            </a:extLst>
          </p:cNvPr>
          <p:cNvSpPr/>
          <p:nvPr/>
        </p:nvSpPr>
        <p:spPr>
          <a:xfrm>
            <a:off x="8196960" y="5280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2EB6499-5408-4131-7791-31499B579EFA}"/>
              </a:ext>
            </a:extLst>
          </p:cNvPr>
          <p:cNvSpPr/>
          <p:nvPr/>
        </p:nvSpPr>
        <p:spPr>
          <a:xfrm>
            <a:off x="9110986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7187252C-D354-E4B2-E5F8-674C6F52929D}"/>
              </a:ext>
            </a:extLst>
          </p:cNvPr>
          <p:cNvSpPr/>
          <p:nvPr/>
        </p:nvSpPr>
        <p:spPr>
          <a:xfrm>
            <a:off x="9996371" y="4181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13D7D0-7BD4-3A49-12F8-826F059586AC}"/>
              </a:ext>
            </a:extLst>
          </p:cNvPr>
          <p:cNvSpPr/>
          <p:nvPr/>
        </p:nvSpPr>
        <p:spPr>
          <a:xfrm>
            <a:off x="10455154" y="5302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233B8B5-E94C-BEEF-CA72-077525F0894A}"/>
              </a:ext>
            </a:extLst>
          </p:cNvPr>
          <p:cNvSpPr/>
          <p:nvPr/>
        </p:nvSpPr>
        <p:spPr>
          <a:xfrm>
            <a:off x="10241789" y="4183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71800CF-EACA-721F-7328-3006B2EDC9F4}"/>
              </a:ext>
            </a:extLst>
          </p:cNvPr>
          <p:cNvCxnSpPr>
            <a:stCxn id="291" idx="4"/>
            <a:endCxn id="294" idx="0"/>
          </p:cNvCxnSpPr>
          <p:nvPr/>
        </p:nvCxnSpPr>
        <p:spPr>
          <a:xfrm flipH="1">
            <a:off x="7632821" y="4219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9403002-AB69-08E5-BE51-805F18DC2FFC}"/>
              </a:ext>
            </a:extLst>
          </p:cNvPr>
          <p:cNvCxnSpPr>
            <a:cxnSpLocks/>
            <a:endCxn id="296" idx="0"/>
          </p:cNvCxnSpPr>
          <p:nvPr/>
        </p:nvCxnSpPr>
        <p:spPr>
          <a:xfrm>
            <a:off x="8174100" y="4181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5431470-3BFA-7CAC-AB87-C398F9029FB1}"/>
              </a:ext>
            </a:extLst>
          </p:cNvPr>
          <p:cNvCxnSpPr>
            <a:cxnSpLocks/>
            <a:endCxn id="297" idx="7"/>
          </p:cNvCxnSpPr>
          <p:nvPr/>
        </p:nvCxnSpPr>
        <p:spPr>
          <a:xfrm>
            <a:off x="9145244" y="4236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FE39E9B-92A4-87E5-065A-221FC828E8AE}"/>
              </a:ext>
            </a:extLst>
          </p:cNvPr>
          <p:cNvCxnSpPr>
            <a:cxnSpLocks/>
            <a:stCxn id="300" idx="6"/>
            <a:endCxn id="307" idx="5"/>
          </p:cNvCxnSpPr>
          <p:nvPr/>
        </p:nvCxnSpPr>
        <p:spPr>
          <a:xfrm flipH="1">
            <a:off x="10047496" y="4206540"/>
            <a:ext cx="249157" cy="1128361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439FA535-7C24-CFCA-ACB7-007324137ABD}"/>
              </a:ext>
            </a:extLst>
          </p:cNvPr>
          <p:cNvSpPr/>
          <p:nvPr/>
        </p:nvSpPr>
        <p:spPr>
          <a:xfrm>
            <a:off x="11107565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D7B551B8-19F2-3A10-8B8E-DC72BDC466E5}"/>
              </a:ext>
            </a:extLst>
          </p:cNvPr>
          <p:cNvSpPr/>
          <p:nvPr/>
        </p:nvSpPr>
        <p:spPr>
          <a:xfrm>
            <a:off x="10000667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/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blipFill>
                <a:blip r:embed="rId42"/>
                <a:stretch>
                  <a:fillRect l="-1064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/>
              <p:nvPr/>
            </p:nvSpPr>
            <p:spPr>
              <a:xfrm>
                <a:off x="7064550" y="3184547"/>
                <a:ext cx="4295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𝑙𝑎𝑠𝑡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550" y="3184547"/>
                <a:ext cx="4295983" cy="484043"/>
              </a:xfrm>
              <a:prstGeom prst="rect">
                <a:avLst/>
              </a:prstGeom>
              <a:blipFill>
                <a:blip r:embed="rId43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11D912-9F42-A1EF-69B4-D5BD7EA65BA8}"/>
              </a:ext>
            </a:extLst>
          </p:cNvPr>
          <p:cNvCxnSpPr>
            <a:cxnSpLocks/>
          </p:cNvCxnSpPr>
          <p:nvPr/>
        </p:nvCxnSpPr>
        <p:spPr>
          <a:xfrm>
            <a:off x="7771149" y="5922675"/>
            <a:ext cx="382802" cy="1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F07182-AE9E-22E1-6CE6-E56A7B4AB0B9}"/>
              </a:ext>
            </a:extLst>
          </p:cNvPr>
          <p:cNvSpPr txBox="1"/>
          <p:nvPr/>
        </p:nvSpPr>
        <p:spPr>
          <a:xfrm>
            <a:off x="8142096" y="601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by OPT-1D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83FEBFB-5C2C-D73D-7984-ABD599A254BE}"/>
              </a:ext>
            </a:extLst>
          </p:cNvPr>
          <p:cNvSpPr/>
          <p:nvPr/>
        </p:nvSpPr>
        <p:spPr>
          <a:xfrm>
            <a:off x="6988060" y="3893334"/>
            <a:ext cx="3089412" cy="2057630"/>
          </a:xfrm>
          <a:custGeom>
            <a:avLst/>
            <a:gdLst>
              <a:gd name="connsiteX0" fmla="*/ 3023964 w 3089412"/>
              <a:gd name="connsiteY0" fmla="*/ 142085 h 2057630"/>
              <a:gd name="connsiteX1" fmla="*/ 2871564 w 3089412"/>
              <a:gd name="connsiteY1" fmla="*/ 966838 h 2057630"/>
              <a:gd name="connsiteX2" fmla="*/ 2163352 w 3089412"/>
              <a:gd name="connsiteY2" fmla="*/ 1908132 h 2057630"/>
              <a:gd name="connsiteX3" fmla="*/ 173188 w 3089412"/>
              <a:gd name="connsiteY3" fmla="*/ 1872273 h 2057630"/>
              <a:gd name="connsiteX4" fmla="*/ 298694 w 3089412"/>
              <a:gd name="connsiteY4" fmla="*/ 151050 h 2057630"/>
              <a:gd name="connsiteX5" fmla="*/ 1903376 w 3089412"/>
              <a:gd name="connsiteY5" fmla="*/ 88297 h 2057630"/>
              <a:gd name="connsiteX6" fmla="*/ 3023964 w 3089412"/>
              <a:gd name="connsiteY6" fmla="*/ 142085 h 20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9412" h="2057630">
                <a:moveTo>
                  <a:pt x="3023964" y="142085"/>
                </a:moveTo>
                <a:cubicBezTo>
                  <a:pt x="3185329" y="288508"/>
                  <a:pt x="3014999" y="672497"/>
                  <a:pt x="2871564" y="966838"/>
                </a:cubicBezTo>
                <a:cubicBezTo>
                  <a:pt x="2728129" y="1261179"/>
                  <a:pt x="2613081" y="1757226"/>
                  <a:pt x="2163352" y="1908132"/>
                </a:cubicBezTo>
                <a:cubicBezTo>
                  <a:pt x="1713623" y="2059038"/>
                  <a:pt x="483964" y="2165120"/>
                  <a:pt x="173188" y="1872273"/>
                </a:cubicBezTo>
                <a:cubicBezTo>
                  <a:pt x="-137588" y="1579426"/>
                  <a:pt x="10329" y="448379"/>
                  <a:pt x="298694" y="151050"/>
                </a:cubicBezTo>
                <a:cubicBezTo>
                  <a:pt x="587059" y="-146279"/>
                  <a:pt x="1449164" y="86803"/>
                  <a:pt x="1903376" y="88297"/>
                </a:cubicBezTo>
                <a:cubicBezTo>
                  <a:pt x="2357588" y="89791"/>
                  <a:pt x="2862599" y="-4338"/>
                  <a:pt x="3023964" y="14208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967C9-4082-0EC4-4136-1AA5CB742408}"/>
              </a:ext>
            </a:extLst>
          </p:cNvPr>
          <p:cNvCxnSpPr>
            <a:stCxn id="5" idx="5"/>
          </p:cNvCxnSpPr>
          <p:nvPr/>
        </p:nvCxnSpPr>
        <p:spPr>
          <a:xfrm flipH="1" flipV="1">
            <a:off x="8881813" y="3732378"/>
            <a:ext cx="9623" cy="24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79BD58B5-2D05-F1BC-DBC7-FBA548D73D0B}"/>
              </a:ext>
            </a:extLst>
          </p:cNvPr>
          <p:cNvSpPr/>
          <p:nvPr/>
        </p:nvSpPr>
        <p:spPr>
          <a:xfrm>
            <a:off x="9859722" y="3787077"/>
            <a:ext cx="629842" cy="1990210"/>
          </a:xfrm>
          <a:custGeom>
            <a:avLst/>
            <a:gdLst>
              <a:gd name="connsiteX0" fmla="*/ 422796 w 629842"/>
              <a:gd name="connsiteY0" fmla="*/ 130499 h 1990210"/>
              <a:gd name="connsiteX1" fmla="*/ 10419 w 629842"/>
              <a:gd name="connsiteY1" fmla="*/ 1654499 h 1990210"/>
              <a:gd name="connsiteX2" fmla="*/ 144890 w 629842"/>
              <a:gd name="connsiteY2" fmla="*/ 1986194 h 1990210"/>
              <a:gd name="connsiteX3" fmla="*/ 377972 w 629842"/>
              <a:gd name="connsiteY3" fmla="*/ 1537958 h 1990210"/>
              <a:gd name="connsiteX4" fmla="*/ 628984 w 629842"/>
              <a:gd name="connsiteY4" fmla="*/ 238076 h 1990210"/>
              <a:gd name="connsiteX5" fmla="*/ 422796 w 629842"/>
              <a:gd name="connsiteY5" fmla="*/ 130499 h 19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42" h="1990210">
                <a:moveTo>
                  <a:pt x="422796" y="130499"/>
                </a:moveTo>
                <a:cubicBezTo>
                  <a:pt x="319702" y="366570"/>
                  <a:pt x="56737" y="1345217"/>
                  <a:pt x="10419" y="1654499"/>
                </a:cubicBezTo>
                <a:cubicBezTo>
                  <a:pt x="-35899" y="1963781"/>
                  <a:pt x="83631" y="2005617"/>
                  <a:pt x="144890" y="1986194"/>
                </a:cubicBezTo>
                <a:cubicBezTo>
                  <a:pt x="206149" y="1966771"/>
                  <a:pt x="297290" y="1829311"/>
                  <a:pt x="377972" y="1537958"/>
                </a:cubicBezTo>
                <a:cubicBezTo>
                  <a:pt x="458654" y="1246605"/>
                  <a:pt x="617031" y="468170"/>
                  <a:pt x="628984" y="238076"/>
                </a:cubicBezTo>
                <a:cubicBezTo>
                  <a:pt x="640937" y="7982"/>
                  <a:pt x="525890" y="-105572"/>
                  <a:pt x="422796" y="130499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BDE968-67D3-717D-2D29-0041FF2B8149}"/>
              </a:ext>
            </a:extLst>
          </p:cNvPr>
          <p:cNvCxnSpPr/>
          <p:nvPr/>
        </p:nvCxnSpPr>
        <p:spPr>
          <a:xfrm flipV="1">
            <a:off x="10462413" y="3550024"/>
            <a:ext cx="322128" cy="30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F2E823-C81B-CEE0-8011-B3523F1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743980"/>
            <a:ext cx="4778523" cy="5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  <a:br>
                  <a:rPr lang="en-US" sz="1800" dirty="0"/>
                </a:br>
                <a:r>
                  <a:rPr lang="en-US" sz="1800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pPr lvl="1"/>
                <a:r>
                  <a:rPr lang="en-US" sz="1800" dirty="0"/>
                  <a:t>Proof by induction. </a:t>
                </a:r>
              </a:p>
              <a:p>
                <a:r>
                  <a:rPr lang="en-US" sz="1800" dirty="0"/>
                  <a:t>Time complexity. </a:t>
                </a:r>
                <a:br>
                  <a:rPr lang="en-US" sz="1800" dirty="0"/>
                </a:br>
                <a:r>
                  <a:rPr lang="en-US" sz="1800" dirty="0"/>
                  <a:t>Best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   (No conflict)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Worst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(There is conflict in each iteration)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</a:t>
                </a:r>
                <a:br>
                  <a:rPr lang="en-US" sz="1800" dirty="0"/>
                </a:br>
                <a:r>
                  <a:rPr lang="en-US" sz="1800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  <a:blipFill>
                <a:blip r:embed="rId2"/>
                <a:stretch>
                  <a:fillRect l="-559" t="-935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01EC2E-977A-5839-852F-91D0BF824634}"/>
              </a:ext>
            </a:extLst>
          </p:cNvPr>
          <p:cNvCxnSpPr/>
          <p:nvPr/>
        </p:nvCxnSpPr>
        <p:spPr>
          <a:xfrm>
            <a:off x="4081668" y="251919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1E4ABC-9229-9844-B2AA-655F85406B6D}"/>
              </a:ext>
            </a:extLst>
          </p:cNvPr>
          <p:cNvCxnSpPr/>
          <p:nvPr/>
        </p:nvCxnSpPr>
        <p:spPr>
          <a:xfrm>
            <a:off x="4109100" y="36439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/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blipFill>
                <a:blip r:embed="rId3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29501D19-A67C-0EDC-5816-F28DAB06A960}"/>
              </a:ext>
            </a:extLst>
          </p:cNvPr>
          <p:cNvSpPr/>
          <p:nvPr/>
        </p:nvSpPr>
        <p:spPr>
          <a:xfrm>
            <a:off x="479452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94861D-FB5E-AD8F-6C80-86726107A452}"/>
              </a:ext>
            </a:extLst>
          </p:cNvPr>
          <p:cNvSpPr/>
          <p:nvPr/>
        </p:nvSpPr>
        <p:spPr>
          <a:xfrm>
            <a:off x="532719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AC6D13-82BA-B8E9-8E2B-C285C072C4F4}"/>
              </a:ext>
            </a:extLst>
          </p:cNvPr>
          <p:cNvSpPr/>
          <p:nvPr/>
        </p:nvSpPr>
        <p:spPr>
          <a:xfrm>
            <a:off x="629608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15FFB9D-F267-A220-80B9-DE00573AB19C}"/>
              </a:ext>
            </a:extLst>
          </p:cNvPr>
          <p:cNvSpPr/>
          <p:nvPr/>
        </p:nvSpPr>
        <p:spPr>
          <a:xfrm>
            <a:off x="479049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E9509A-99BB-1218-FC23-A833532769FC}"/>
              </a:ext>
            </a:extLst>
          </p:cNvPr>
          <p:cNvSpPr/>
          <p:nvPr/>
        </p:nvSpPr>
        <p:spPr>
          <a:xfrm>
            <a:off x="588777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F2E45E-3FAA-0BAC-6F73-1213E7E9504E}"/>
              </a:ext>
            </a:extLst>
          </p:cNvPr>
          <p:cNvSpPr/>
          <p:nvPr/>
        </p:nvSpPr>
        <p:spPr>
          <a:xfrm>
            <a:off x="5382061" y="35890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5067FB-4462-213E-39B1-E96E418885F6}"/>
              </a:ext>
            </a:extLst>
          </p:cNvPr>
          <p:cNvSpPr/>
          <p:nvPr/>
        </p:nvSpPr>
        <p:spPr>
          <a:xfrm>
            <a:off x="6296087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D566F7-91F3-4A0A-2E3A-1E53F8A34BFA}"/>
              </a:ext>
            </a:extLst>
          </p:cNvPr>
          <p:cNvCxnSpPr>
            <a:stCxn id="71" idx="4"/>
            <a:endCxn id="74" idx="0"/>
          </p:cNvCxnSpPr>
          <p:nvPr/>
        </p:nvCxnSpPr>
        <p:spPr>
          <a:xfrm flipH="1">
            <a:off x="4817922" y="252833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F1A8C7-BC58-1CA3-4694-230BAFFC8B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359201" y="249082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8BEBBF-917C-C39C-593E-283C227FC346}"/>
              </a:ext>
            </a:extLst>
          </p:cNvPr>
          <p:cNvCxnSpPr>
            <a:cxnSpLocks/>
            <a:endCxn id="77" idx="7"/>
          </p:cNvCxnSpPr>
          <p:nvPr/>
        </p:nvCxnSpPr>
        <p:spPr>
          <a:xfrm>
            <a:off x="6330345" y="254568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/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blipFill>
                <a:blip r:embed="rId4"/>
                <a:stretch>
                  <a:fillRect l="-508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D11822-E015-0C8E-4C91-CDBEFFA4992C}"/>
              </a:ext>
            </a:extLst>
          </p:cNvPr>
          <p:cNvCxnSpPr/>
          <p:nvPr/>
        </p:nvCxnSpPr>
        <p:spPr>
          <a:xfrm>
            <a:off x="3626375" y="48599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D1D6F5-E266-7B5B-0515-45EB41EF1F91}"/>
              </a:ext>
            </a:extLst>
          </p:cNvPr>
          <p:cNvCxnSpPr/>
          <p:nvPr/>
        </p:nvCxnSpPr>
        <p:spPr>
          <a:xfrm>
            <a:off x="3653807" y="598467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/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blipFill>
                <a:blip r:embed="rId5"/>
                <a:stretch>
                  <a:fillRect l="-33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BAECA2B3-4B68-2EBA-1055-2AD520C71EA4}"/>
              </a:ext>
            </a:extLst>
          </p:cNvPr>
          <p:cNvSpPr/>
          <p:nvPr/>
        </p:nvSpPr>
        <p:spPr>
          <a:xfrm>
            <a:off x="433923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3070B9-14CE-AAAF-B297-78A2E784650F}"/>
              </a:ext>
            </a:extLst>
          </p:cNvPr>
          <p:cNvSpPr/>
          <p:nvPr/>
        </p:nvSpPr>
        <p:spPr>
          <a:xfrm>
            <a:off x="487190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B4933C-02AE-6A24-8181-B79A1EBFA484}"/>
              </a:ext>
            </a:extLst>
          </p:cNvPr>
          <p:cNvSpPr/>
          <p:nvPr/>
        </p:nvSpPr>
        <p:spPr>
          <a:xfrm>
            <a:off x="584079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D12692-17CA-181E-B459-B00871998AB3}"/>
              </a:ext>
            </a:extLst>
          </p:cNvPr>
          <p:cNvSpPr/>
          <p:nvPr/>
        </p:nvSpPr>
        <p:spPr>
          <a:xfrm>
            <a:off x="5840794" y="59389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4A2A08D-3F60-BCD5-7205-746AB5984D6D}"/>
              </a:ext>
            </a:extLst>
          </p:cNvPr>
          <p:cNvSpPr/>
          <p:nvPr/>
        </p:nvSpPr>
        <p:spPr>
          <a:xfrm>
            <a:off x="7184962" y="595267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1C435-E505-088E-0788-99E58B147EC1}"/>
              </a:ext>
            </a:extLst>
          </p:cNvPr>
          <p:cNvCxnSpPr>
            <a:cxnSpLocks/>
            <a:stCxn id="92" idx="4"/>
            <a:endCxn id="98" idx="4"/>
          </p:cNvCxnSpPr>
          <p:nvPr/>
        </p:nvCxnSpPr>
        <p:spPr>
          <a:xfrm>
            <a:off x="4366666" y="4869106"/>
            <a:ext cx="1501560" cy="111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B3FF8F-5B7E-A60F-C4B5-B96F6146DCC3}"/>
              </a:ext>
            </a:extLst>
          </p:cNvPr>
          <p:cNvCxnSpPr>
            <a:cxnSpLocks/>
            <a:endCxn id="98" idx="4"/>
          </p:cNvCxnSpPr>
          <p:nvPr/>
        </p:nvCxnSpPr>
        <p:spPr>
          <a:xfrm>
            <a:off x="4903908" y="4831593"/>
            <a:ext cx="964318" cy="115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D32965-5D18-649D-E99F-7E694F9F9D6F}"/>
              </a:ext>
            </a:extLst>
          </p:cNvPr>
          <p:cNvCxnSpPr>
            <a:cxnSpLocks/>
            <a:endCxn id="98" idx="7"/>
          </p:cNvCxnSpPr>
          <p:nvPr/>
        </p:nvCxnSpPr>
        <p:spPr>
          <a:xfrm>
            <a:off x="5875052" y="4886453"/>
            <a:ext cx="12571" cy="1059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92C5E0C-EAA8-71C5-E846-FF10D9ADFBB7}"/>
              </a:ext>
            </a:extLst>
          </p:cNvPr>
          <p:cNvSpPr/>
          <p:nvPr/>
        </p:nvSpPr>
        <p:spPr>
          <a:xfrm>
            <a:off x="7837373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31A7173-FBFF-F65A-CDF9-842C39E282D9}"/>
              </a:ext>
            </a:extLst>
          </p:cNvPr>
          <p:cNvSpPr/>
          <p:nvPr/>
        </p:nvSpPr>
        <p:spPr>
          <a:xfrm>
            <a:off x="6730475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/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blipFill>
                <a:blip r:embed="rId6"/>
                <a:stretch>
                  <a:fillRect l="-508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365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computer vision</a:t>
                </a:r>
                <a:r>
                  <a:rPr lang="en-US" dirty="0"/>
                  <a:t>, OT defines a similarity measure between the images using the Wasserstein distance (Earth Mover’s distance).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unsupervised learning </a:t>
                </a:r>
                <a:r>
                  <a:rPr lang="en-US" dirty="0"/>
                  <a:t>tasks (e.g. GAN, variational auto-Encoder), OT defines a distance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Many machine learning tasks can be written as the following optimization problem:  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  and Wasserstein gradient flow defines a continuous path 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  <a:blipFill>
                <a:blip r:embed="rId2"/>
                <a:stretch>
                  <a:fillRect l="-965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=30,</m:t>
                    </m:r>
                  </m:oMath>
                </a14:m>
                <a:br>
                  <a:rPr lang="en-US" sz="1600" b="0" i="1" dirty="0">
                    <a:ea typeface="Cambria Math" panose="02040503050406030204" pitchFamily="18" charset="0"/>
                  </a:rPr>
                </a:br>
                <a:r>
                  <a:rPr lang="en-US" sz="16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  <a:blipFill>
                <a:blip r:embed="rId2"/>
                <a:stretch>
                  <a:fillRect l="-43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0E9E55-3F06-90F4-8B67-588DD5F0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5" y="1754660"/>
            <a:ext cx="714100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52"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4" y="2058201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How to improve the reduce the time complexity of OPT-v1?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the subproblem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we need an efficient way to solve it:</a:t>
                </a:r>
                <a:br>
                  <a:rPr lang="en-US" sz="2000" dirty="0"/>
                </a:br>
                <a:r>
                  <a:rPr lang="en-US" sz="2000" dirty="0"/>
                  <a:t>either reduce the problem-size or solve it based on the solution in previous iteration.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731" t="-153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 Lemma 1?: Consider problem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be one optimal plan.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an optimal mapping,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. </a:t>
                </a:r>
              </a:p>
              <a:p>
                <a:pPr marL="0" indent="0">
                  <a:buNone/>
                </a:pPr>
                <a:r>
                  <a:rPr lang="en-US" sz="1600" dirty="0"/>
                  <a:t>Lemma 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ha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Sketch of Proof: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, we’ve done by lemma 1. We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Assume it is not true. Then there is optimal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. Then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1600" dirty="0"/>
                  <a:t>. But by define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sz="1600" dirty="0"/>
                  <a:t>, we can find a better plan. So it is contradiction. </a:t>
                </a:r>
                <a:br>
                  <a:rPr lang="en-US" sz="1600" dirty="0"/>
                </a:br>
                <a:r>
                  <a:rPr lang="en-US" sz="1600" dirty="0"/>
                  <a:t>Similar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−4,…1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AD1894-C956-499F-28BE-863AE3251217}"/>
              </a:ext>
            </a:extLst>
          </p:cNvPr>
          <p:cNvCxnSpPr/>
          <p:nvPr/>
        </p:nvCxnSpPr>
        <p:spPr>
          <a:xfrm>
            <a:off x="1200270" y="484114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21B10C-0279-F46F-7851-DDF2DD7306DA}"/>
              </a:ext>
            </a:extLst>
          </p:cNvPr>
          <p:cNvCxnSpPr/>
          <p:nvPr/>
        </p:nvCxnSpPr>
        <p:spPr>
          <a:xfrm>
            <a:off x="1026557" y="5904920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3A0282E-ED51-E410-2D20-AFC4CE920F62}"/>
              </a:ext>
            </a:extLst>
          </p:cNvPr>
          <p:cNvSpPr/>
          <p:nvPr/>
        </p:nvSpPr>
        <p:spPr>
          <a:xfrm>
            <a:off x="16367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9A9E88-1730-2608-2840-F01E7123DFA8}"/>
              </a:ext>
            </a:extLst>
          </p:cNvPr>
          <p:cNvSpPr/>
          <p:nvPr/>
        </p:nvSpPr>
        <p:spPr>
          <a:xfrm>
            <a:off x="4621054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30A438-B52F-F1A0-5848-FF8CD9664369}"/>
              </a:ext>
            </a:extLst>
          </p:cNvPr>
          <p:cNvSpPr/>
          <p:nvPr/>
        </p:nvSpPr>
        <p:spPr>
          <a:xfrm>
            <a:off x="3962400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2C555B-58CC-D1F9-B1A1-7D8CCC71F607}"/>
              </a:ext>
            </a:extLst>
          </p:cNvPr>
          <p:cNvSpPr/>
          <p:nvPr/>
        </p:nvSpPr>
        <p:spPr>
          <a:xfrm>
            <a:off x="1921104" y="59024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6A0FD6-92AA-0136-6EE2-588258FCBEC4}"/>
              </a:ext>
            </a:extLst>
          </p:cNvPr>
          <p:cNvSpPr/>
          <p:nvPr/>
        </p:nvSpPr>
        <p:spPr>
          <a:xfrm>
            <a:off x="3121705" y="58871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2554D5-2F24-B8E1-D68E-CD162D30EDFA}"/>
              </a:ext>
            </a:extLst>
          </p:cNvPr>
          <p:cNvSpPr/>
          <p:nvPr/>
        </p:nvSpPr>
        <p:spPr>
          <a:xfrm>
            <a:off x="30083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726860-0CE2-C80F-46D4-EF94F7EB679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1659636" y="4856983"/>
            <a:ext cx="279192" cy="10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26B7B-6B5D-B8C6-C3EC-DC29BE7E6E77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3031236" y="4856983"/>
            <a:ext cx="113329" cy="103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79A613-CF47-3621-C54D-96EC88A28B8E}"/>
              </a:ext>
            </a:extLst>
          </p:cNvPr>
          <p:cNvCxnSpPr>
            <a:cxnSpLocks/>
            <a:stCxn id="49" idx="5"/>
            <a:endCxn id="57" idx="7"/>
          </p:cNvCxnSpPr>
          <p:nvPr/>
        </p:nvCxnSpPr>
        <p:spPr>
          <a:xfrm flipH="1">
            <a:off x="4630255" y="4850288"/>
            <a:ext cx="29823" cy="103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0BEC789-F034-F3E4-C5D6-BCB8980133AF}"/>
              </a:ext>
            </a:extLst>
          </p:cNvPr>
          <p:cNvSpPr/>
          <p:nvPr/>
        </p:nvSpPr>
        <p:spPr>
          <a:xfrm>
            <a:off x="4591231" y="58771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20ED34-19AA-C8C2-8968-4EA7C3E0039C}"/>
              </a:ext>
            </a:extLst>
          </p:cNvPr>
          <p:cNvSpPr/>
          <p:nvPr/>
        </p:nvSpPr>
        <p:spPr>
          <a:xfrm>
            <a:off x="5798820" y="47884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9D7BD8-0922-2FE7-5BF7-F6BA12B2645C}"/>
              </a:ext>
            </a:extLst>
          </p:cNvPr>
          <p:cNvSpPr/>
          <p:nvPr/>
        </p:nvSpPr>
        <p:spPr>
          <a:xfrm>
            <a:off x="5145768" y="5867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E30C6-1EED-A8A6-ABBB-E6AF68A20B14}"/>
              </a:ext>
            </a:extLst>
          </p:cNvPr>
          <p:cNvSpPr/>
          <p:nvPr/>
        </p:nvSpPr>
        <p:spPr>
          <a:xfrm>
            <a:off x="5986147" y="5933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E88314-2C75-6224-0719-083E9373DC4F}"/>
              </a:ext>
            </a:extLst>
          </p:cNvPr>
          <p:cNvCxnSpPr>
            <a:cxnSpLocks/>
          </p:cNvCxnSpPr>
          <p:nvPr/>
        </p:nvCxnSpPr>
        <p:spPr>
          <a:xfrm>
            <a:off x="5833952" y="4822820"/>
            <a:ext cx="173291" cy="10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3A55DD-73B5-76EA-E93D-8C853E1B0A3E}"/>
              </a:ext>
            </a:extLst>
          </p:cNvPr>
          <p:cNvSpPr/>
          <p:nvPr/>
        </p:nvSpPr>
        <p:spPr>
          <a:xfrm>
            <a:off x="5187077" y="4795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4ACE6-E910-7339-E213-79B255D2782B}"/>
              </a:ext>
            </a:extLst>
          </p:cNvPr>
          <p:cNvSpPr/>
          <p:nvPr/>
        </p:nvSpPr>
        <p:spPr>
          <a:xfrm>
            <a:off x="6783418" y="4827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FECC44-5ED9-D50B-FC40-6FF1F47A7053}"/>
              </a:ext>
            </a:extLst>
          </p:cNvPr>
          <p:cNvSpPr/>
          <p:nvPr/>
        </p:nvSpPr>
        <p:spPr>
          <a:xfrm>
            <a:off x="6939057" y="59124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F4BA78-882A-638A-A199-456718FD9614}"/>
              </a:ext>
            </a:extLst>
          </p:cNvPr>
          <p:cNvSpPr/>
          <p:nvPr/>
        </p:nvSpPr>
        <p:spPr>
          <a:xfrm>
            <a:off x="7800705" y="60897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FBC0D6-FCD4-E16A-0741-7B1662251CEC}"/>
              </a:ext>
            </a:extLst>
          </p:cNvPr>
          <p:cNvSpPr/>
          <p:nvPr/>
        </p:nvSpPr>
        <p:spPr>
          <a:xfrm>
            <a:off x="8414132" y="61082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/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blipFill>
                <a:blip r:embed="rId3"/>
                <a:stretch>
                  <a:fillRect l="-800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/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blipFill>
                <a:blip r:embed="rId4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DD0553-69F2-5023-B68F-2226CB91775D}"/>
              </a:ext>
            </a:extLst>
          </p:cNvPr>
          <p:cNvCxnSpPr>
            <a:cxnSpLocks/>
          </p:cNvCxnSpPr>
          <p:nvPr/>
        </p:nvCxnSpPr>
        <p:spPr>
          <a:xfrm flipH="1">
            <a:off x="3508764" y="4357785"/>
            <a:ext cx="376196" cy="1705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 Theorem 1: Consider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be one optimal plan. </a:t>
                </a:r>
              </a:p>
              <a:p>
                <a:pPr marL="0" indent="0">
                  <a:buNone/>
                </a:pPr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/>
                  <a:t> for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</a:t>
                </a:r>
                <a:r>
                  <a:rPr lang="en-US" sz="1800" dirty="0"/>
                  <a:t>hen for problem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there exists an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such that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.    </a:t>
                </a:r>
              </a:p>
              <a:p>
                <a:pPr marL="0" indent="0">
                  <a:buNone/>
                </a:pPr>
                <a:r>
                  <a:rPr lang="en-US" sz="1800" dirty="0"/>
                  <a:t>Proof: Prove by induction and Lemma 2.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5065263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 flipV="1">
            <a:off x="760643" y="13071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761988" y="25753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83" y="10411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5242988" y="2543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  <a:stCxn id="19" idx="4"/>
            <a:endCxn id="47" idx="4"/>
          </p:cNvCxnSpPr>
          <p:nvPr/>
        </p:nvCxnSpPr>
        <p:spPr>
          <a:xfrm flipH="1">
            <a:off x="4572463" y="13488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304957" y="866299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857283" y="9219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3553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5496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3"/>
            <a:endCxn id="47" idx="2"/>
          </p:cNvCxnSpPr>
          <p:nvPr/>
        </p:nvCxnSpPr>
        <p:spPr>
          <a:xfrm>
            <a:off x="4362037" y="13484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78589" y="1819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0" cy="786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08" y="25831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5318440" y="545959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56713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CA6482E-1986-E0B0-D509-490DBD7A623D}"/>
              </a:ext>
            </a:extLst>
          </p:cNvPr>
          <p:cNvCxnSpPr>
            <a:cxnSpLocks/>
          </p:cNvCxnSpPr>
          <p:nvPr/>
        </p:nvCxnSpPr>
        <p:spPr>
          <a:xfrm flipV="1">
            <a:off x="6799493" y="1307377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545C9751-004D-E16C-6C3C-5916CE6F33F9}"/>
              </a:ext>
            </a:extLst>
          </p:cNvPr>
          <p:cNvCxnSpPr>
            <a:cxnSpLocks/>
          </p:cNvCxnSpPr>
          <p:nvPr/>
        </p:nvCxnSpPr>
        <p:spPr>
          <a:xfrm flipV="1">
            <a:off x="6800838" y="2575500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Oval 376">
            <a:extLst>
              <a:ext uri="{FF2B5EF4-FFF2-40B4-BE49-F238E27FC236}">
                <a16:creationId xmlns:a16="http://schemas.microsoft.com/office/drawing/2014/main" id="{1715B20C-A347-A281-90A6-ABE3B9EB7CD9}"/>
              </a:ext>
            </a:extLst>
          </p:cNvPr>
          <p:cNvSpPr/>
          <p:nvPr/>
        </p:nvSpPr>
        <p:spPr>
          <a:xfrm>
            <a:off x="7372709" y="130785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D20A612-2800-3D56-F5E8-B46CD4A888A4}"/>
              </a:ext>
            </a:extLst>
          </p:cNvPr>
          <p:cNvSpPr/>
          <p:nvPr/>
        </p:nvSpPr>
        <p:spPr>
          <a:xfrm>
            <a:off x="9534579" y="12989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8C697E76-11AC-EA19-150B-B13701FDF49C}"/>
              </a:ext>
            </a:extLst>
          </p:cNvPr>
          <p:cNvSpPr/>
          <p:nvPr/>
        </p:nvSpPr>
        <p:spPr>
          <a:xfrm>
            <a:off x="8654489" y="132961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831DE8C-A29B-4CF6-B4B3-55D2673A43F3}"/>
              </a:ext>
            </a:extLst>
          </p:cNvPr>
          <p:cNvSpPr/>
          <p:nvPr/>
        </p:nvSpPr>
        <p:spPr>
          <a:xfrm>
            <a:off x="7553482" y="25328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A6311AA1-0F86-2770-99C7-DE7D5F8DC4DB}"/>
              </a:ext>
            </a:extLst>
          </p:cNvPr>
          <p:cNvSpPr/>
          <p:nvPr/>
        </p:nvSpPr>
        <p:spPr>
          <a:xfrm>
            <a:off x="8115991" y="25477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/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strike="sngStrike" dirty="0">
                    <a:solidFill>
                      <a:srgbClr val="FF0000"/>
                    </a:solidFill>
                  </a:rPr>
                  <a:t>  </a:t>
                </a:r>
                <a:endParaRPr lang="en-US" sz="1400" strike="sngStrike" dirty="0"/>
              </a:p>
            </p:txBody>
          </p:sp>
        </mc:Choice>
        <mc:Fallback xmlns="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F7FFB34-6860-65D6-DEDE-29F91E30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06" y="1045865"/>
                <a:ext cx="4146474" cy="235001"/>
              </a:xfrm>
              <a:prstGeom prst="rect">
                <a:avLst/>
              </a:prstGeom>
              <a:blipFill>
                <a:blip r:embed="rId5"/>
                <a:stretch>
                  <a:fillRect l="-122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Oval 382">
            <a:extLst>
              <a:ext uri="{FF2B5EF4-FFF2-40B4-BE49-F238E27FC236}">
                <a16:creationId xmlns:a16="http://schemas.microsoft.com/office/drawing/2014/main" id="{FF379F6D-0713-6496-CF66-5CC2EEFD996D}"/>
              </a:ext>
            </a:extLst>
          </p:cNvPr>
          <p:cNvSpPr/>
          <p:nvPr/>
        </p:nvSpPr>
        <p:spPr>
          <a:xfrm>
            <a:off x="7949833" y="129694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4572A86-E288-FB30-DD20-6C80D9F2A61E}"/>
              </a:ext>
            </a:extLst>
          </p:cNvPr>
          <p:cNvCxnSpPr>
            <a:cxnSpLocks/>
            <a:stCxn id="377" idx="4"/>
          </p:cNvCxnSpPr>
          <p:nvPr/>
        </p:nvCxnSpPr>
        <p:spPr>
          <a:xfrm>
            <a:off x="7395569" y="135357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D42B2688-2B62-9BCB-5218-F763B964D2F8}"/>
              </a:ext>
            </a:extLst>
          </p:cNvPr>
          <p:cNvCxnSpPr>
            <a:cxnSpLocks/>
            <a:stCxn id="383" idx="4"/>
          </p:cNvCxnSpPr>
          <p:nvPr/>
        </p:nvCxnSpPr>
        <p:spPr>
          <a:xfrm>
            <a:off x="7972693" y="134266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50DE29A-89DC-AF19-0C10-16291BE5A4F3}"/>
              </a:ext>
            </a:extLst>
          </p:cNvPr>
          <p:cNvCxnSpPr>
            <a:cxnSpLocks/>
          </p:cNvCxnSpPr>
          <p:nvPr/>
        </p:nvCxnSpPr>
        <p:spPr>
          <a:xfrm>
            <a:off x="9557439" y="132812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>
            <a:extLst>
              <a:ext uri="{FF2B5EF4-FFF2-40B4-BE49-F238E27FC236}">
                <a16:creationId xmlns:a16="http://schemas.microsoft.com/office/drawing/2014/main" id="{37EB8341-DA49-07E7-4350-F18B9E44F938}"/>
              </a:ext>
            </a:extLst>
          </p:cNvPr>
          <p:cNvSpPr/>
          <p:nvPr/>
        </p:nvSpPr>
        <p:spPr>
          <a:xfrm>
            <a:off x="10790867" y="130326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63889834-53F3-0CE8-6067-1CA0AEEB49EC}"/>
              </a:ext>
            </a:extLst>
          </p:cNvPr>
          <p:cNvSpPr/>
          <p:nvPr/>
        </p:nvSpPr>
        <p:spPr>
          <a:xfrm>
            <a:off x="9598887" y="25362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EBC7FE83-9DBA-78CB-40FC-0017C217E34E}"/>
              </a:ext>
            </a:extLst>
          </p:cNvPr>
          <p:cNvSpPr/>
          <p:nvPr/>
        </p:nvSpPr>
        <p:spPr>
          <a:xfrm>
            <a:off x="11281838" y="254390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719C36AC-7737-71AB-E920-69795BBD0B3F}"/>
              </a:ext>
            </a:extLst>
          </p:cNvPr>
          <p:cNvCxnSpPr>
            <a:cxnSpLocks/>
          </p:cNvCxnSpPr>
          <p:nvPr/>
        </p:nvCxnSpPr>
        <p:spPr>
          <a:xfrm flipH="1">
            <a:off x="8343807" y="866483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1E230F30-E781-81FD-F251-A32CD34E6D77}"/>
              </a:ext>
            </a:extLst>
          </p:cNvPr>
          <p:cNvSpPr txBox="1"/>
          <p:nvPr/>
        </p:nvSpPr>
        <p:spPr>
          <a:xfrm>
            <a:off x="7077878" y="862659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52A2E433-D69D-720D-1B10-40D441A3B2AE}"/>
              </a:ext>
            </a:extLst>
          </p:cNvPr>
          <p:cNvSpPr/>
          <p:nvPr/>
        </p:nvSpPr>
        <p:spPr>
          <a:xfrm>
            <a:off x="11276957" y="13009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9B0DA021-3B49-BEE4-BD49-4F1689746BCF}"/>
              </a:ext>
            </a:extLst>
          </p:cNvPr>
          <p:cNvSpPr/>
          <p:nvPr/>
        </p:nvSpPr>
        <p:spPr>
          <a:xfrm>
            <a:off x="10394191" y="13096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96895726-5AC2-DE08-CB66-753639E3BB0B}"/>
              </a:ext>
            </a:extLst>
          </p:cNvPr>
          <p:cNvSpPr/>
          <p:nvPr/>
        </p:nvSpPr>
        <p:spPr>
          <a:xfrm>
            <a:off x="10588453" y="2539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0B7360E-1412-555E-AF57-CE803A06877F}"/>
              </a:ext>
            </a:extLst>
          </p:cNvPr>
          <p:cNvCxnSpPr>
            <a:cxnSpLocks/>
            <a:stCxn id="394" idx="3"/>
            <a:endCxn id="395" idx="2"/>
          </p:cNvCxnSpPr>
          <p:nvPr/>
        </p:nvCxnSpPr>
        <p:spPr>
          <a:xfrm>
            <a:off x="10400887" y="1348675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>
            <a:extLst>
              <a:ext uri="{FF2B5EF4-FFF2-40B4-BE49-F238E27FC236}">
                <a16:creationId xmlns:a16="http://schemas.microsoft.com/office/drawing/2014/main" id="{1150636A-2388-F840-DC87-3E880D15A4E3}"/>
              </a:ext>
            </a:extLst>
          </p:cNvPr>
          <p:cNvSpPr/>
          <p:nvPr/>
        </p:nvSpPr>
        <p:spPr>
          <a:xfrm>
            <a:off x="9058283" y="25433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/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883724B2-854B-D130-AB9C-B339F422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58" y="2583352"/>
                <a:ext cx="4371132" cy="303096"/>
              </a:xfrm>
              <a:prstGeom prst="rect">
                <a:avLst/>
              </a:prstGeom>
              <a:blipFill>
                <a:blip r:embed="rId6"/>
                <a:stretch>
                  <a:fillRect l="-870"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/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ABC290B-44A7-5B1A-A608-1D6A8455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02" y="2961932"/>
                <a:ext cx="1929246" cy="276999"/>
              </a:xfrm>
              <a:prstGeom prst="rect">
                <a:avLst/>
              </a:prstGeom>
              <a:blipFill>
                <a:blip r:embed="rId7"/>
                <a:stretch>
                  <a:fillRect l="-1299" t="-9091" r="-194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293C3D2-4A59-7F6C-113A-25B86496C1DD}"/>
              </a:ext>
            </a:extLst>
          </p:cNvPr>
          <p:cNvCxnSpPr>
            <a:cxnSpLocks/>
          </p:cNvCxnSpPr>
          <p:nvPr/>
        </p:nvCxnSpPr>
        <p:spPr>
          <a:xfrm flipV="1">
            <a:off x="718640" y="4430864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F7B19F7F-B28C-9E4F-BA4D-1F9C5E2A1CD2}"/>
              </a:ext>
            </a:extLst>
          </p:cNvPr>
          <p:cNvCxnSpPr>
            <a:cxnSpLocks/>
          </p:cNvCxnSpPr>
          <p:nvPr/>
        </p:nvCxnSpPr>
        <p:spPr>
          <a:xfrm flipV="1">
            <a:off x="719985" y="5698987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B13A09A2-DFE8-AC51-5998-E84F43A938A0}"/>
              </a:ext>
            </a:extLst>
          </p:cNvPr>
          <p:cNvSpPr/>
          <p:nvPr/>
        </p:nvSpPr>
        <p:spPr>
          <a:xfrm>
            <a:off x="1291856" y="4431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4739FE96-0D65-DFFA-B1F6-DE0C6ACACDEC}"/>
              </a:ext>
            </a:extLst>
          </p:cNvPr>
          <p:cNvSpPr/>
          <p:nvPr/>
        </p:nvSpPr>
        <p:spPr>
          <a:xfrm>
            <a:off x="3453726" y="44224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52EB46A1-D739-AFC2-C178-C81EB96CA100}"/>
              </a:ext>
            </a:extLst>
          </p:cNvPr>
          <p:cNvSpPr/>
          <p:nvPr/>
        </p:nvSpPr>
        <p:spPr>
          <a:xfrm>
            <a:off x="2573636" y="4453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34D2950E-B198-9376-E337-5EBBA51CCCB3}"/>
              </a:ext>
            </a:extLst>
          </p:cNvPr>
          <p:cNvSpPr/>
          <p:nvPr/>
        </p:nvSpPr>
        <p:spPr>
          <a:xfrm>
            <a:off x="1472629" y="565633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6ED20AC-07F9-3295-2E97-5ED9796FB3EC}"/>
              </a:ext>
            </a:extLst>
          </p:cNvPr>
          <p:cNvSpPr/>
          <p:nvPr/>
        </p:nvSpPr>
        <p:spPr>
          <a:xfrm>
            <a:off x="2035138" y="56712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/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49E9163-1D60-5CB1-2676-C7FCE75A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01" y="4177179"/>
                <a:ext cx="4146474" cy="235001"/>
              </a:xfrm>
              <a:prstGeom prst="rect">
                <a:avLst/>
              </a:prstGeom>
              <a:blipFill>
                <a:blip r:embed="rId8"/>
                <a:stretch>
                  <a:fillRect l="-1223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Oval 406">
            <a:extLst>
              <a:ext uri="{FF2B5EF4-FFF2-40B4-BE49-F238E27FC236}">
                <a16:creationId xmlns:a16="http://schemas.microsoft.com/office/drawing/2014/main" id="{2B0B009F-4E32-A2B8-CFBC-1CBFB43B503A}"/>
              </a:ext>
            </a:extLst>
          </p:cNvPr>
          <p:cNvSpPr/>
          <p:nvPr/>
        </p:nvSpPr>
        <p:spPr>
          <a:xfrm>
            <a:off x="1868980" y="442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9DB5D035-6EC3-CE6F-BC78-C84017869740}"/>
              </a:ext>
            </a:extLst>
          </p:cNvPr>
          <p:cNvCxnSpPr>
            <a:cxnSpLocks/>
            <a:stCxn id="401" idx="4"/>
          </p:cNvCxnSpPr>
          <p:nvPr/>
        </p:nvCxnSpPr>
        <p:spPr>
          <a:xfrm>
            <a:off x="1314716" y="447706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376AD639-E27B-A206-F9A1-A9117A1D2DC0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1891840" y="446614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74A8D759-E0FD-2FCC-D7BD-6B544226E4BD}"/>
              </a:ext>
            </a:extLst>
          </p:cNvPr>
          <p:cNvCxnSpPr>
            <a:cxnSpLocks/>
          </p:cNvCxnSpPr>
          <p:nvPr/>
        </p:nvCxnSpPr>
        <p:spPr>
          <a:xfrm>
            <a:off x="3476586" y="445161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>
            <a:extLst>
              <a:ext uri="{FF2B5EF4-FFF2-40B4-BE49-F238E27FC236}">
                <a16:creationId xmlns:a16="http://schemas.microsoft.com/office/drawing/2014/main" id="{2B9E6FD1-97C5-A51F-BE77-FB513E92FBE1}"/>
              </a:ext>
            </a:extLst>
          </p:cNvPr>
          <p:cNvSpPr/>
          <p:nvPr/>
        </p:nvSpPr>
        <p:spPr>
          <a:xfrm>
            <a:off x="4710014" y="4426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868C762-3CE4-F2B6-A1A5-123F49E0B55E}"/>
              </a:ext>
            </a:extLst>
          </p:cNvPr>
          <p:cNvSpPr/>
          <p:nvPr/>
        </p:nvSpPr>
        <p:spPr>
          <a:xfrm>
            <a:off x="3518034" y="5659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04A9F1BD-09CD-2DE2-4E2F-B1FFD95A0BBA}"/>
              </a:ext>
            </a:extLst>
          </p:cNvPr>
          <p:cNvSpPr/>
          <p:nvPr/>
        </p:nvSpPr>
        <p:spPr>
          <a:xfrm>
            <a:off x="5200985" y="56673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6AFC954A-1333-E6FA-0199-49C9874F4941}"/>
              </a:ext>
            </a:extLst>
          </p:cNvPr>
          <p:cNvCxnSpPr>
            <a:cxnSpLocks/>
            <a:stCxn id="411" idx="4"/>
            <a:endCxn id="413" idx="1"/>
          </p:cNvCxnSpPr>
          <p:nvPr/>
        </p:nvCxnSpPr>
        <p:spPr>
          <a:xfrm>
            <a:off x="4732874" y="4472475"/>
            <a:ext cx="474807" cy="1201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36F0B8DE-5A2C-5440-EC26-01E2426E89F6}"/>
              </a:ext>
            </a:extLst>
          </p:cNvPr>
          <p:cNvCxnSpPr>
            <a:cxnSpLocks/>
          </p:cNvCxnSpPr>
          <p:nvPr/>
        </p:nvCxnSpPr>
        <p:spPr>
          <a:xfrm flipH="1">
            <a:off x="2262954" y="3989970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A9D7A05A-D55B-FB6E-589E-48FE8DE50C90}"/>
              </a:ext>
            </a:extLst>
          </p:cNvPr>
          <p:cNvSpPr txBox="1"/>
          <p:nvPr/>
        </p:nvSpPr>
        <p:spPr>
          <a:xfrm>
            <a:off x="904970" y="4035902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CD0F33A4-83B4-F351-E7B4-0BB849DABC48}"/>
              </a:ext>
            </a:extLst>
          </p:cNvPr>
          <p:cNvSpPr/>
          <p:nvPr/>
        </p:nvSpPr>
        <p:spPr>
          <a:xfrm>
            <a:off x="5196104" y="44244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6E0AA07E-E12C-5D16-F014-689A867023E1}"/>
              </a:ext>
            </a:extLst>
          </p:cNvPr>
          <p:cNvSpPr/>
          <p:nvPr/>
        </p:nvSpPr>
        <p:spPr>
          <a:xfrm>
            <a:off x="4313338" y="44331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633DD645-F9B4-3466-F1E4-58FED19E0486}"/>
              </a:ext>
            </a:extLst>
          </p:cNvPr>
          <p:cNvSpPr/>
          <p:nvPr/>
        </p:nvSpPr>
        <p:spPr>
          <a:xfrm>
            <a:off x="4507600" y="56632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C0D78DB8-E863-3727-D29F-91DB9FB0E017}"/>
              </a:ext>
            </a:extLst>
          </p:cNvPr>
          <p:cNvCxnSpPr>
            <a:cxnSpLocks/>
            <a:stCxn id="418" idx="3"/>
            <a:endCxn id="419" idx="2"/>
          </p:cNvCxnSpPr>
          <p:nvPr/>
        </p:nvCxnSpPr>
        <p:spPr>
          <a:xfrm>
            <a:off x="4320034" y="4472162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Oval 420">
            <a:extLst>
              <a:ext uri="{FF2B5EF4-FFF2-40B4-BE49-F238E27FC236}">
                <a16:creationId xmlns:a16="http://schemas.microsoft.com/office/drawing/2014/main" id="{0154957B-29FA-A965-64D6-EBE1C7A96D16}"/>
              </a:ext>
            </a:extLst>
          </p:cNvPr>
          <p:cNvSpPr/>
          <p:nvPr/>
        </p:nvSpPr>
        <p:spPr>
          <a:xfrm>
            <a:off x="2977430" y="56668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/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E9E26E-92C4-B7DC-2CBA-A83C047C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34" y="5726421"/>
                <a:ext cx="4189417" cy="235642"/>
              </a:xfrm>
              <a:prstGeom prst="rect">
                <a:avLst/>
              </a:prstGeom>
              <a:blipFill>
                <a:blip r:embed="rId9"/>
                <a:stretch>
                  <a:fillRect l="-60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/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1CB922C3-7BA0-C550-8657-50DF18C7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75" y="6081214"/>
                <a:ext cx="3026918" cy="322845"/>
              </a:xfrm>
              <a:prstGeom prst="rect">
                <a:avLst/>
              </a:prstGeom>
              <a:blipFill>
                <a:blip r:embed="rId10"/>
                <a:stretch>
                  <a:fillRect l="-125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1995E971-14C9-4098-B8F4-4EA93050C0DF}"/>
              </a:ext>
            </a:extLst>
          </p:cNvPr>
          <p:cNvCxnSpPr>
            <a:cxnSpLocks/>
          </p:cNvCxnSpPr>
          <p:nvPr/>
        </p:nvCxnSpPr>
        <p:spPr>
          <a:xfrm flipV="1">
            <a:off x="6720034" y="457122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968D07C3-32B2-BBD3-11C9-5560BD390411}"/>
              </a:ext>
            </a:extLst>
          </p:cNvPr>
          <p:cNvCxnSpPr>
            <a:cxnSpLocks/>
          </p:cNvCxnSpPr>
          <p:nvPr/>
        </p:nvCxnSpPr>
        <p:spPr>
          <a:xfrm flipV="1">
            <a:off x="6721379" y="583934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>
            <a:extLst>
              <a:ext uri="{FF2B5EF4-FFF2-40B4-BE49-F238E27FC236}">
                <a16:creationId xmlns:a16="http://schemas.microsoft.com/office/drawing/2014/main" id="{9E4B22DB-E1F7-14B4-14AA-82A5D65536BE}"/>
              </a:ext>
            </a:extLst>
          </p:cNvPr>
          <p:cNvSpPr/>
          <p:nvPr/>
        </p:nvSpPr>
        <p:spPr>
          <a:xfrm>
            <a:off x="7293250" y="45717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6F6DE17B-63C0-E7F8-A229-BF2FA9E3818C}"/>
              </a:ext>
            </a:extLst>
          </p:cNvPr>
          <p:cNvSpPr/>
          <p:nvPr/>
        </p:nvSpPr>
        <p:spPr>
          <a:xfrm>
            <a:off x="9455120" y="45627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DB36FD48-1C58-E66F-A80E-233B131A77A4}"/>
              </a:ext>
            </a:extLst>
          </p:cNvPr>
          <p:cNvSpPr/>
          <p:nvPr/>
        </p:nvSpPr>
        <p:spPr>
          <a:xfrm>
            <a:off x="8575030" y="45934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E2A2B54A-61C0-5892-17A1-2CF41D54F0D5}"/>
              </a:ext>
            </a:extLst>
          </p:cNvPr>
          <p:cNvSpPr/>
          <p:nvPr/>
        </p:nvSpPr>
        <p:spPr>
          <a:xfrm>
            <a:off x="7474023" y="57966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C45F682-BE23-868C-DD74-10AE4783F1CD}"/>
              </a:ext>
            </a:extLst>
          </p:cNvPr>
          <p:cNvSpPr/>
          <p:nvPr/>
        </p:nvSpPr>
        <p:spPr>
          <a:xfrm>
            <a:off x="8036532" y="58115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/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12BE8B28-C1EC-1BEA-73E7-816F6C43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83" y="4309831"/>
                <a:ext cx="4146474" cy="235001"/>
              </a:xfrm>
              <a:prstGeom prst="rect">
                <a:avLst/>
              </a:prstGeom>
              <a:blipFill>
                <a:blip r:embed="rId11"/>
                <a:stretch>
                  <a:fillRect l="-1220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Oval 431">
            <a:extLst>
              <a:ext uri="{FF2B5EF4-FFF2-40B4-BE49-F238E27FC236}">
                <a16:creationId xmlns:a16="http://schemas.microsoft.com/office/drawing/2014/main" id="{18F52FC8-1043-C968-65FA-29206B514CDD}"/>
              </a:ext>
            </a:extLst>
          </p:cNvPr>
          <p:cNvSpPr/>
          <p:nvPr/>
        </p:nvSpPr>
        <p:spPr>
          <a:xfrm>
            <a:off x="7870374" y="45607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4C8CF95-B118-6183-BAAB-395EA07E3F5C}"/>
              </a:ext>
            </a:extLst>
          </p:cNvPr>
          <p:cNvCxnSpPr>
            <a:cxnSpLocks/>
            <a:stCxn id="426" idx="4"/>
          </p:cNvCxnSpPr>
          <p:nvPr/>
        </p:nvCxnSpPr>
        <p:spPr>
          <a:xfrm>
            <a:off x="7316110" y="461742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5F9C9DB-2B0B-8A56-8232-E15FCF5D5E57}"/>
              </a:ext>
            </a:extLst>
          </p:cNvPr>
          <p:cNvCxnSpPr>
            <a:cxnSpLocks/>
            <a:stCxn id="432" idx="4"/>
          </p:cNvCxnSpPr>
          <p:nvPr/>
        </p:nvCxnSpPr>
        <p:spPr>
          <a:xfrm>
            <a:off x="7893234" y="460650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5162D549-A858-AB04-F603-90A4C226C31A}"/>
              </a:ext>
            </a:extLst>
          </p:cNvPr>
          <p:cNvCxnSpPr>
            <a:cxnSpLocks/>
          </p:cNvCxnSpPr>
          <p:nvPr/>
        </p:nvCxnSpPr>
        <p:spPr>
          <a:xfrm>
            <a:off x="9477980" y="459196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592CDBEE-AAF5-B32A-D414-94EA4D2E1666}"/>
              </a:ext>
            </a:extLst>
          </p:cNvPr>
          <p:cNvSpPr/>
          <p:nvPr/>
        </p:nvSpPr>
        <p:spPr>
          <a:xfrm>
            <a:off x="10711408" y="4567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67A9AB8-3102-CA2C-1EA2-43BE4F409C16}"/>
              </a:ext>
            </a:extLst>
          </p:cNvPr>
          <p:cNvSpPr/>
          <p:nvPr/>
        </p:nvSpPr>
        <p:spPr>
          <a:xfrm>
            <a:off x="9519428" y="58001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3BE7728-F85C-32AF-9A9A-4D8748776E60}"/>
              </a:ext>
            </a:extLst>
          </p:cNvPr>
          <p:cNvSpPr/>
          <p:nvPr/>
        </p:nvSpPr>
        <p:spPr>
          <a:xfrm>
            <a:off x="11202379" y="58077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D29F76C-28DB-6B58-F6FE-2A2C699BE15F}"/>
              </a:ext>
            </a:extLst>
          </p:cNvPr>
          <p:cNvCxnSpPr>
            <a:cxnSpLocks/>
          </p:cNvCxnSpPr>
          <p:nvPr/>
        </p:nvCxnSpPr>
        <p:spPr>
          <a:xfrm flipH="1">
            <a:off x="8264348" y="4130327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D2A5806C-73AE-A6F6-8B55-B89901F63B7D}"/>
              </a:ext>
            </a:extLst>
          </p:cNvPr>
          <p:cNvSpPr txBox="1"/>
          <p:nvPr/>
        </p:nvSpPr>
        <p:spPr>
          <a:xfrm>
            <a:off x="7016590" y="3883805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213F896-1294-1047-1984-DDB76C37E089}"/>
              </a:ext>
            </a:extLst>
          </p:cNvPr>
          <p:cNvSpPr/>
          <p:nvPr/>
        </p:nvSpPr>
        <p:spPr>
          <a:xfrm>
            <a:off x="11197498" y="456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98FAEA99-FFA9-9C32-124E-BE8986F27E10}"/>
              </a:ext>
            </a:extLst>
          </p:cNvPr>
          <p:cNvSpPr/>
          <p:nvPr/>
        </p:nvSpPr>
        <p:spPr>
          <a:xfrm>
            <a:off x="10314732" y="45734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2B730CF3-3876-BA13-6068-EB2830540C18}"/>
              </a:ext>
            </a:extLst>
          </p:cNvPr>
          <p:cNvSpPr/>
          <p:nvPr/>
        </p:nvSpPr>
        <p:spPr>
          <a:xfrm>
            <a:off x="10508994" y="58035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959E663D-9342-FC4E-E6CB-D1271AFCFC2E}"/>
              </a:ext>
            </a:extLst>
          </p:cNvPr>
          <p:cNvCxnSpPr>
            <a:cxnSpLocks/>
            <a:stCxn id="436" idx="3"/>
            <a:endCxn id="443" idx="2"/>
          </p:cNvCxnSpPr>
          <p:nvPr/>
        </p:nvCxnSpPr>
        <p:spPr>
          <a:xfrm flipH="1">
            <a:off x="10508994" y="4606137"/>
            <a:ext cx="209110" cy="12202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5" name="Oval 444">
            <a:extLst>
              <a:ext uri="{FF2B5EF4-FFF2-40B4-BE49-F238E27FC236}">
                <a16:creationId xmlns:a16="http://schemas.microsoft.com/office/drawing/2014/main" id="{718B6765-A7DE-69E6-F842-DA7FB4E566B5}"/>
              </a:ext>
            </a:extLst>
          </p:cNvPr>
          <p:cNvSpPr/>
          <p:nvPr/>
        </p:nvSpPr>
        <p:spPr>
          <a:xfrm>
            <a:off x="8978824" y="58072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/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85EDB7E8-D09F-6177-BD02-BF22FF129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99" y="5847196"/>
                <a:ext cx="4309641" cy="235642"/>
              </a:xfrm>
              <a:prstGeom prst="rect">
                <a:avLst/>
              </a:prstGeom>
              <a:blipFill>
                <a:blip r:embed="rId12"/>
                <a:stretch>
                  <a:fillRect l="-882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/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6A021FA-9834-973E-6620-AEE3309A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44" y="6402463"/>
                <a:ext cx="3199209" cy="251031"/>
              </a:xfrm>
              <a:prstGeom prst="rect">
                <a:avLst/>
              </a:prstGeom>
              <a:blipFill>
                <a:blip r:embed="rId13"/>
                <a:stretch>
                  <a:fillRect l="-79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reeform 235">
            <a:extLst>
              <a:ext uri="{FF2B5EF4-FFF2-40B4-BE49-F238E27FC236}">
                <a16:creationId xmlns:a16="http://schemas.microsoft.com/office/drawing/2014/main" id="{2F338187-40AB-2201-FA41-B51E8CAB4960}"/>
              </a:ext>
            </a:extLst>
          </p:cNvPr>
          <p:cNvSpPr/>
          <p:nvPr/>
        </p:nvSpPr>
        <p:spPr>
          <a:xfrm>
            <a:off x="8665158" y="4238965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D708475-F007-8D71-1DB6-48272533A326}"/>
              </a:ext>
            </a:extLst>
          </p:cNvPr>
          <p:cNvCxnSpPr>
            <a:cxnSpLocks/>
          </p:cNvCxnSpPr>
          <p:nvPr/>
        </p:nvCxnSpPr>
        <p:spPr>
          <a:xfrm>
            <a:off x="9116965" y="6236176"/>
            <a:ext cx="62219" cy="2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Freeform 272">
            <a:extLst>
              <a:ext uri="{FF2B5EF4-FFF2-40B4-BE49-F238E27FC236}">
                <a16:creationId xmlns:a16="http://schemas.microsoft.com/office/drawing/2014/main" id="{E32AFBB0-806C-330C-7169-1AA9235EDEC3}"/>
              </a:ext>
            </a:extLst>
          </p:cNvPr>
          <p:cNvSpPr/>
          <p:nvPr/>
        </p:nvSpPr>
        <p:spPr>
          <a:xfrm>
            <a:off x="7010367" y="4159583"/>
            <a:ext cx="1768007" cy="2090042"/>
          </a:xfrm>
          <a:custGeom>
            <a:avLst/>
            <a:gdLst>
              <a:gd name="connsiteX0" fmla="*/ 583712 w 1768007"/>
              <a:gd name="connsiteY0" fmla="*/ 81898 h 2090042"/>
              <a:gd name="connsiteX1" fmla="*/ 1745762 w 1768007"/>
              <a:gd name="connsiteY1" fmla="*/ 189848 h 2090042"/>
              <a:gd name="connsiteX2" fmla="*/ 1275862 w 1768007"/>
              <a:gd name="connsiteY2" fmla="*/ 1745598 h 2090042"/>
              <a:gd name="connsiteX3" fmla="*/ 393212 w 1768007"/>
              <a:gd name="connsiteY3" fmla="*/ 2012298 h 2090042"/>
              <a:gd name="connsiteX4" fmla="*/ 101112 w 1768007"/>
              <a:gd name="connsiteY4" fmla="*/ 685148 h 2090042"/>
              <a:gd name="connsiteX5" fmla="*/ 43962 w 1768007"/>
              <a:gd name="connsiteY5" fmla="*/ 177148 h 2090042"/>
              <a:gd name="connsiteX6" fmla="*/ 717062 w 1768007"/>
              <a:gd name="connsiteY6" fmla="*/ 69198 h 20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8007" h="2090042">
                <a:moveTo>
                  <a:pt x="583712" y="81898"/>
                </a:moveTo>
                <a:cubicBezTo>
                  <a:pt x="1107058" y="-2769"/>
                  <a:pt x="1630404" y="-87435"/>
                  <a:pt x="1745762" y="189848"/>
                </a:cubicBezTo>
                <a:cubicBezTo>
                  <a:pt x="1861120" y="467131"/>
                  <a:pt x="1501287" y="1441856"/>
                  <a:pt x="1275862" y="1745598"/>
                </a:cubicBezTo>
                <a:cubicBezTo>
                  <a:pt x="1050437" y="2049340"/>
                  <a:pt x="589004" y="2189040"/>
                  <a:pt x="393212" y="2012298"/>
                </a:cubicBezTo>
                <a:cubicBezTo>
                  <a:pt x="197420" y="1835556"/>
                  <a:pt x="159320" y="991006"/>
                  <a:pt x="101112" y="685148"/>
                </a:cubicBezTo>
                <a:cubicBezTo>
                  <a:pt x="42904" y="379290"/>
                  <a:pt x="-58696" y="279806"/>
                  <a:pt x="43962" y="177148"/>
                </a:cubicBezTo>
                <a:cubicBezTo>
                  <a:pt x="146620" y="74490"/>
                  <a:pt x="701187" y="43798"/>
                  <a:pt x="717062" y="6919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A3A943F-4558-738C-781F-5CCD269AD0BD}"/>
              </a:ext>
            </a:extLst>
          </p:cNvPr>
          <p:cNvCxnSpPr/>
          <p:nvPr/>
        </p:nvCxnSpPr>
        <p:spPr>
          <a:xfrm>
            <a:off x="8115991" y="6081214"/>
            <a:ext cx="227816" cy="44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9332060" cy="365125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582326" y="3495914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0 is the minimum: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EDB08B5-9F89-862C-D771-781CADFDC896}"/>
              </a:ext>
            </a:extLst>
          </p:cNvPr>
          <p:cNvCxnSpPr>
            <a:cxnSpLocks/>
          </p:cNvCxnSpPr>
          <p:nvPr/>
        </p:nvCxnSpPr>
        <p:spPr>
          <a:xfrm flipV="1">
            <a:off x="265343" y="140879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C61353-1A99-333C-BBAC-9A0B932D2E3B}"/>
              </a:ext>
            </a:extLst>
          </p:cNvPr>
          <p:cNvCxnSpPr>
            <a:cxnSpLocks/>
          </p:cNvCxnSpPr>
          <p:nvPr/>
        </p:nvCxnSpPr>
        <p:spPr>
          <a:xfrm flipV="1">
            <a:off x="266688" y="267691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976631E-7737-2FE8-0CF0-1E33F7BFE6C8}"/>
              </a:ext>
            </a:extLst>
          </p:cNvPr>
          <p:cNvSpPr/>
          <p:nvPr/>
        </p:nvSpPr>
        <p:spPr>
          <a:xfrm>
            <a:off x="838559" y="1409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7BCAA7B-B182-5AEB-3906-6DF674215149}"/>
              </a:ext>
            </a:extLst>
          </p:cNvPr>
          <p:cNvSpPr/>
          <p:nvPr/>
        </p:nvSpPr>
        <p:spPr>
          <a:xfrm>
            <a:off x="3000429" y="14003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0806D61-29B6-30FE-FA80-73E8D82CD51B}"/>
              </a:ext>
            </a:extLst>
          </p:cNvPr>
          <p:cNvSpPr/>
          <p:nvPr/>
        </p:nvSpPr>
        <p:spPr>
          <a:xfrm>
            <a:off x="2120339" y="14056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FDA5C-DF0A-B8E3-16CE-B8845C3CA67E}"/>
              </a:ext>
            </a:extLst>
          </p:cNvPr>
          <p:cNvSpPr/>
          <p:nvPr/>
        </p:nvSpPr>
        <p:spPr>
          <a:xfrm>
            <a:off x="1019332" y="26342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2FD6951-9768-F0FE-A295-84DC219E5EDC}"/>
              </a:ext>
            </a:extLst>
          </p:cNvPr>
          <p:cNvSpPr/>
          <p:nvPr/>
        </p:nvSpPr>
        <p:spPr>
          <a:xfrm>
            <a:off x="1581841" y="2649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/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8B99CBE-2505-0B9C-B460-B89C2B85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3" y="1142709"/>
                <a:ext cx="4146474" cy="235001"/>
              </a:xfrm>
              <a:prstGeom prst="rect">
                <a:avLst/>
              </a:prstGeom>
              <a:blipFill>
                <a:blip r:embed="rId2"/>
                <a:stretch>
                  <a:fillRect l="-1223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1957E822-32F1-D18D-A30B-587420FE080E}"/>
              </a:ext>
            </a:extLst>
          </p:cNvPr>
          <p:cNvSpPr/>
          <p:nvPr/>
        </p:nvSpPr>
        <p:spPr>
          <a:xfrm>
            <a:off x="1415683" y="13983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235655-6F1A-7B1A-CF6C-625E92134BDE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861419" y="14549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95941A2-AAE3-3940-FF36-54F161C03EFD}"/>
              </a:ext>
            </a:extLst>
          </p:cNvPr>
          <p:cNvCxnSpPr>
            <a:cxnSpLocks/>
            <a:stCxn id="129" idx="4"/>
          </p:cNvCxnSpPr>
          <p:nvPr/>
        </p:nvCxnSpPr>
        <p:spPr>
          <a:xfrm>
            <a:off x="1438543" y="14440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529726-AF20-4485-E237-C0D0EEFF5707}"/>
              </a:ext>
            </a:extLst>
          </p:cNvPr>
          <p:cNvCxnSpPr>
            <a:cxnSpLocks/>
          </p:cNvCxnSpPr>
          <p:nvPr/>
        </p:nvCxnSpPr>
        <p:spPr>
          <a:xfrm>
            <a:off x="3023289" y="14295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E6214EC-EB06-2838-18AB-ABE16F00CBD3}"/>
              </a:ext>
            </a:extLst>
          </p:cNvPr>
          <p:cNvSpPr/>
          <p:nvPr/>
        </p:nvSpPr>
        <p:spPr>
          <a:xfrm>
            <a:off x="4256717" y="14046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0BFFCC9-2785-F9E4-CD17-5B3ABA6E96D2}"/>
              </a:ext>
            </a:extLst>
          </p:cNvPr>
          <p:cNvSpPr/>
          <p:nvPr/>
        </p:nvSpPr>
        <p:spPr>
          <a:xfrm>
            <a:off x="3064737" y="26376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53F3019-4C9D-BF80-F63A-61547E4FFEBA}"/>
              </a:ext>
            </a:extLst>
          </p:cNvPr>
          <p:cNvSpPr/>
          <p:nvPr/>
        </p:nvSpPr>
        <p:spPr>
          <a:xfrm>
            <a:off x="4747688" y="26453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9D1F9B9-73B9-E7B1-B70E-C7A21DB1D5CB}"/>
              </a:ext>
            </a:extLst>
          </p:cNvPr>
          <p:cNvCxnSpPr>
            <a:cxnSpLocks/>
            <a:stCxn id="133" idx="4"/>
            <a:endCxn id="143" idx="4"/>
          </p:cNvCxnSpPr>
          <p:nvPr/>
        </p:nvCxnSpPr>
        <p:spPr>
          <a:xfrm flipH="1">
            <a:off x="4077163" y="1450404"/>
            <a:ext cx="202414" cy="12364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7DBF2D-B18B-BB82-8C9A-7EE8BEEDA74E}"/>
              </a:ext>
            </a:extLst>
          </p:cNvPr>
          <p:cNvSpPr txBox="1"/>
          <p:nvPr/>
        </p:nvSpPr>
        <p:spPr>
          <a:xfrm>
            <a:off x="361983" y="1023558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CFEDF8D-0179-547C-538B-CB8E4AE55D0E}"/>
              </a:ext>
            </a:extLst>
          </p:cNvPr>
          <p:cNvSpPr/>
          <p:nvPr/>
        </p:nvSpPr>
        <p:spPr>
          <a:xfrm>
            <a:off x="4742807" y="14023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E9ED8CA-AAFE-7DE5-3C4A-7ECEB4C6433B}"/>
              </a:ext>
            </a:extLst>
          </p:cNvPr>
          <p:cNvSpPr/>
          <p:nvPr/>
        </p:nvSpPr>
        <p:spPr>
          <a:xfrm>
            <a:off x="3860041" y="14110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588FE2D-00E0-931C-FD33-FE0C7E9869D3}"/>
              </a:ext>
            </a:extLst>
          </p:cNvPr>
          <p:cNvSpPr/>
          <p:nvPr/>
        </p:nvSpPr>
        <p:spPr>
          <a:xfrm>
            <a:off x="4054303" y="26411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803C5B4-25B8-3CE7-7F77-D7E96F18B18F}"/>
              </a:ext>
            </a:extLst>
          </p:cNvPr>
          <p:cNvCxnSpPr>
            <a:cxnSpLocks/>
            <a:stCxn id="142" idx="3"/>
            <a:endCxn id="143" idx="2"/>
          </p:cNvCxnSpPr>
          <p:nvPr/>
        </p:nvCxnSpPr>
        <p:spPr>
          <a:xfrm>
            <a:off x="3866737" y="145009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75EF67E-B284-FEFE-0588-9F77AAA653D1}"/>
              </a:ext>
            </a:extLst>
          </p:cNvPr>
          <p:cNvSpPr/>
          <p:nvPr/>
        </p:nvSpPr>
        <p:spPr>
          <a:xfrm>
            <a:off x="2524133" y="26448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/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93EBFC-A0E9-3DB0-7523-BF957AA0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8" y="2684768"/>
                <a:ext cx="4229491" cy="235642"/>
              </a:xfrm>
              <a:prstGeom prst="rect">
                <a:avLst/>
              </a:prstGeom>
              <a:blipFill>
                <a:blip r:embed="rId3"/>
                <a:stretch>
                  <a:fillRect l="-299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C785991-DC16-688F-658C-FDFF7205706B}"/>
              </a:ext>
            </a:extLst>
          </p:cNvPr>
          <p:cNvCxnSpPr>
            <a:cxnSpLocks/>
          </p:cNvCxnSpPr>
          <p:nvPr/>
        </p:nvCxnSpPr>
        <p:spPr>
          <a:xfrm flipV="1">
            <a:off x="250514" y="4265173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7B89E1-E017-7F14-1594-32C3F7F75D3D}"/>
              </a:ext>
            </a:extLst>
          </p:cNvPr>
          <p:cNvCxnSpPr>
            <a:cxnSpLocks/>
          </p:cNvCxnSpPr>
          <p:nvPr/>
        </p:nvCxnSpPr>
        <p:spPr>
          <a:xfrm flipV="1">
            <a:off x="251859" y="5533296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BBCC251B-FE79-EFC9-96F1-F9D69C58433F}"/>
              </a:ext>
            </a:extLst>
          </p:cNvPr>
          <p:cNvSpPr/>
          <p:nvPr/>
        </p:nvSpPr>
        <p:spPr>
          <a:xfrm>
            <a:off x="823730" y="42656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FA5216-979B-E559-45FD-4E750B087BC1}"/>
              </a:ext>
            </a:extLst>
          </p:cNvPr>
          <p:cNvSpPr/>
          <p:nvPr/>
        </p:nvSpPr>
        <p:spPr>
          <a:xfrm>
            <a:off x="2985600" y="425675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A96BF3-5770-DA19-DAD1-5BFEB27D06D3}"/>
              </a:ext>
            </a:extLst>
          </p:cNvPr>
          <p:cNvSpPr/>
          <p:nvPr/>
        </p:nvSpPr>
        <p:spPr>
          <a:xfrm>
            <a:off x="2118210" y="4255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A1640A-786E-FF28-0D5E-1B14482423FE}"/>
              </a:ext>
            </a:extLst>
          </p:cNvPr>
          <p:cNvSpPr/>
          <p:nvPr/>
        </p:nvSpPr>
        <p:spPr>
          <a:xfrm>
            <a:off x="1004503" y="54906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C17B5AD-86C9-7FDF-1E49-EBA3AAF5DFF0}"/>
              </a:ext>
            </a:extLst>
          </p:cNvPr>
          <p:cNvSpPr/>
          <p:nvPr/>
        </p:nvSpPr>
        <p:spPr>
          <a:xfrm>
            <a:off x="1567012" y="55055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/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BA25B5-15BA-1C1E-A764-F07BDD8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4" y="3999089"/>
                <a:ext cx="4146474" cy="235001"/>
              </a:xfrm>
              <a:prstGeom prst="rect">
                <a:avLst/>
              </a:prstGeom>
              <a:blipFill>
                <a:blip r:embed="rId4"/>
                <a:stretch>
                  <a:fillRect l="-1223" t="-5000" r="-214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D4BA4933-7100-7BEE-F5FE-E33D43CCDBAD}"/>
              </a:ext>
            </a:extLst>
          </p:cNvPr>
          <p:cNvSpPr/>
          <p:nvPr/>
        </p:nvSpPr>
        <p:spPr>
          <a:xfrm>
            <a:off x="1400854" y="425473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28D576A-BB1C-64F4-B99D-AC62EF7486A3}"/>
              </a:ext>
            </a:extLst>
          </p:cNvPr>
          <p:cNvCxnSpPr>
            <a:cxnSpLocks/>
            <a:stCxn id="173" idx="4"/>
          </p:cNvCxnSpPr>
          <p:nvPr/>
        </p:nvCxnSpPr>
        <p:spPr>
          <a:xfrm>
            <a:off x="846590" y="431137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0AE4B96-57CA-BB4F-8981-2FC7B5AB2974}"/>
              </a:ext>
            </a:extLst>
          </p:cNvPr>
          <p:cNvCxnSpPr>
            <a:cxnSpLocks/>
            <a:stCxn id="179" idx="4"/>
          </p:cNvCxnSpPr>
          <p:nvPr/>
        </p:nvCxnSpPr>
        <p:spPr>
          <a:xfrm>
            <a:off x="1423714" y="430045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51A2966-96EC-BE6C-1ECB-12360B182454}"/>
              </a:ext>
            </a:extLst>
          </p:cNvPr>
          <p:cNvCxnSpPr>
            <a:cxnSpLocks/>
          </p:cNvCxnSpPr>
          <p:nvPr/>
        </p:nvCxnSpPr>
        <p:spPr>
          <a:xfrm>
            <a:off x="3008460" y="428591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395F60EB-561F-4DB3-2D0B-A9CF73A5C743}"/>
              </a:ext>
            </a:extLst>
          </p:cNvPr>
          <p:cNvSpPr/>
          <p:nvPr/>
        </p:nvSpPr>
        <p:spPr>
          <a:xfrm>
            <a:off x="4241888" y="42610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22011D9-5DC9-9D2A-B3E1-0A0602394E1D}"/>
              </a:ext>
            </a:extLst>
          </p:cNvPr>
          <p:cNvSpPr/>
          <p:nvPr/>
        </p:nvSpPr>
        <p:spPr>
          <a:xfrm>
            <a:off x="3049908" y="54940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517DCBB7-4256-04E3-26AD-0CA81D8D5241}"/>
              </a:ext>
            </a:extLst>
          </p:cNvPr>
          <p:cNvSpPr/>
          <p:nvPr/>
        </p:nvSpPr>
        <p:spPr>
          <a:xfrm>
            <a:off x="4732859" y="550170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84B2862-98D1-B186-E49B-A124185D4114}"/>
              </a:ext>
            </a:extLst>
          </p:cNvPr>
          <p:cNvCxnSpPr>
            <a:cxnSpLocks/>
          </p:cNvCxnSpPr>
          <p:nvPr/>
        </p:nvCxnSpPr>
        <p:spPr>
          <a:xfrm flipH="1">
            <a:off x="4251682" y="3809334"/>
            <a:ext cx="315019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A47D7F-1F4B-5E97-A7E4-F405BB1860DA}"/>
              </a:ext>
            </a:extLst>
          </p:cNvPr>
          <p:cNvSpPr txBox="1"/>
          <p:nvPr/>
        </p:nvSpPr>
        <p:spPr>
          <a:xfrm>
            <a:off x="569485" y="3784573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5CD8929-CC42-6D69-6544-4BE79BC2C9FF}"/>
              </a:ext>
            </a:extLst>
          </p:cNvPr>
          <p:cNvSpPr/>
          <p:nvPr/>
        </p:nvSpPr>
        <p:spPr>
          <a:xfrm>
            <a:off x="4727978" y="42587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2667847-027F-E9D5-F145-E7D3602D29B6}"/>
              </a:ext>
            </a:extLst>
          </p:cNvPr>
          <p:cNvSpPr/>
          <p:nvPr/>
        </p:nvSpPr>
        <p:spPr>
          <a:xfrm>
            <a:off x="3845212" y="42674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95B7E98-CBE2-5A80-34AA-844A884B90DB}"/>
              </a:ext>
            </a:extLst>
          </p:cNvPr>
          <p:cNvSpPr/>
          <p:nvPr/>
        </p:nvSpPr>
        <p:spPr>
          <a:xfrm>
            <a:off x="4039474" y="54975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A76820D-17FD-A9DB-E3B6-0340D9CF032F}"/>
              </a:ext>
            </a:extLst>
          </p:cNvPr>
          <p:cNvCxnSpPr>
            <a:cxnSpLocks/>
            <a:stCxn id="189" idx="3"/>
            <a:endCxn id="190" idx="2"/>
          </p:cNvCxnSpPr>
          <p:nvPr/>
        </p:nvCxnSpPr>
        <p:spPr>
          <a:xfrm>
            <a:off x="3851908" y="4306471"/>
            <a:ext cx="187566" cy="12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EBB4F373-1858-F813-D81B-C8E0E976D6A3}"/>
              </a:ext>
            </a:extLst>
          </p:cNvPr>
          <p:cNvSpPr/>
          <p:nvPr/>
        </p:nvSpPr>
        <p:spPr>
          <a:xfrm>
            <a:off x="2509304" y="550119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/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9FED4C-AD67-424B-64A5-CF530A32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79" y="5541148"/>
                <a:ext cx="4061240" cy="235642"/>
              </a:xfrm>
              <a:prstGeom prst="rect">
                <a:avLst/>
              </a:prstGeom>
              <a:blipFill>
                <a:blip r:embed="rId5"/>
                <a:stretch>
                  <a:fillRect l="-938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B0D70B-4DAE-3C42-595A-0253644B402C}"/>
              </a:ext>
            </a:extLst>
          </p:cNvPr>
          <p:cNvCxnSpPr/>
          <p:nvPr/>
        </p:nvCxnSpPr>
        <p:spPr>
          <a:xfrm>
            <a:off x="3385620" y="2935096"/>
            <a:ext cx="0" cy="118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CEC0C0-AF73-6F20-9BC4-B2C6ECB78687}"/>
              </a:ext>
            </a:extLst>
          </p:cNvPr>
          <p:cNvCxnSpPr>
            <a:cxnSpLocks/>
          </p:cNvCxnSpPr>
          <p:nvPr/>
        </p:nvCxnSpPr>
        <p:spPr>
          <a:xfrm flipV="1">
            <a:off x="6346514" y="4208861"/>
            <a:ext cx="4702117" cy="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86E5C47-480F-47CA-7AEA-20CE9061323A}"/>
              </a:ext>
            </a:extLst>
          </p:cNvPr>
          <p:cNvCxnSpPr>
            <a:cxnSpLocks/>
          </p:cNvCxnSpPr>
          <p:nvPr/>
        </p:nvCxnSpPr>
        <p:spPr>
          <a:xfrm flipV="1">
            <a:off x="6347859" y="5476984"/>
            <a:ext cx="4715601" cy="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B1D51700-0A09-BDD4-3E11-31A51596394F}"/>
              </a:ext>
            </a:extLst>
          </p:cNvPr>
          <p:cNvSpPr/>
          <p:nvPr/>
        </p:nvSpPr>
        <p:spPr>
          <a:xfrm>
            <a:off x="6919730" y="42093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75E5516-AA88-CED7-8983-58CBD4F3D44F}"/>
              </a:ext>
            </a:extLst>
          </p:cNvPr>
          <p:cNvSpPr/>
          <p:nvPr/>
        </p:nvSpPr>
        <p:spPr>
          <a:xfrm>
            <a:off x="9081600" y="420043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3EC1293-364A-60F9-754F-03353640CD20}"/>
              </a:ext>
            </a:extLst>
          </p:cNvPr>
          <p:cNvSpPr/>
          <p:nvPr/>
        </p:nvSpPr>
        <p:spPr>
          <a:xfrm>
            <a:off x="8214210" y="41993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249C0E-6B37-50C0-933E-B9DC8E9DE64A}"/>
              </a:ext>
            </a:extLst>
          </p:cNvPr>
          <p:cNvSpPr/>
          <p:nvPr/>
        </p:nvSpPr>
        <p:spPr>
          <a:xfrm>
            <a:off x="7100503" y="5434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EAA2F15-67E0-2D6D-8815-E8A8738CFF1A}"/>
              </a:ext>
            </a:extLst>
          </p:cNvPr>
          <p:cNvSpPr/>
          <p:nvPr/>
        </p:nvSpPr>
        <p:spPr>
          <a:xfrm>
            <a:off x="7663012" y="5449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/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32DFED1-392E-8227-2105-16CD3412B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54" y="3942777"/>
                <a:ext cx="4146474" cy="235001"/>
              </a:xfrm>
              <a:prstGeom prst="rect">
                <a:avLst/>
              </a:prstGeom>
              <a:blipFill>
                <a:blip r:embed="rId6"/>
                <a:stretch>
                  <a:fillRect l="-1223" t="-10526" r="-1162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B07AC906-EEA9-06AD-AE7B-064181D0F3BB}"/>
              </a:ext>
            </a:extLst>
          </p:cNvPr>
          <p:cNvSpPr/>
          <p:nvPr/>
        </p:nvSpPr>
        <p:spPr>
          <a:xfrm>
            <a:off x="7496854" y="4198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B7BA092-DC0C-81B3-AEC4-F326FE33DFCB}"/>
              </a:ext>
            </a:extLst>
          </p:cNvPr>
          <p:cNvCxnSpPr>
            <a:cxnSpLocks/>
            <a:stCxn id="198" idx="4"/>
          </p:cNvCxnSpPr>
          <p:nvPr/>
        </p:nvCxnSpPr>
        <p:spPr>
          <a:xfrm>
            <a:off x="6942590" y="4255062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B638CE-09CA-209B-4FEC-E6CC0AAFDDA6}"/>
              </a:ext>
            </a:extLst>
          </p:cNvPr>
          <p:cNvCxnSpPr>
            <a:cxnSpLocks/>
            <a:stCxn id="204" idx="4"/>
          </p:cNvCxnSpPr>
          <p:nvPr/>
        </p:nvCxnSpPr>
        <p:spPr>
          <a:xfrm>
            <a:off x="7519714" y="4244144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63391A4-A5B4-0449-2633-406F615F7C96}"/>
              </a:ext>
            </a:extLst>
          </p:cNvPr>
          <p:cNvCxnSpPr>
            <a:cxnSpLocks/>
          </p:cNvCxnSpPr>
          <p:nvPr/>
        </p:nvCxnSpPr>
        <p:spPr>
          <a:xfrm>
            <a:off x="9104460" y="4229607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3E923F6-5E4C-657A-643F-B2EA179A5E0F}"/>
              </a:ext>
            </a:extLst>
          </p:cNvPr>
          <p:cNvSpPr/>
          <p:nvPr/>
        </p:nvSpPr>
        <p:spPr>
          <a:xfrm>
            <a:off x="10337888" y="42047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CEF2358-A4CD-4B33-788E-46BA7F8A562B}"/>
              </a:ext>
            </a:extLst>
          </p:cNvPr>
          <p:cNvSpPr/>
          <p:nvPr/>
        </p:nvSpPr>
        <p:spPr>
          <a:xfrm>
            <a:off x="9145908" y="54377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198FFC7-B4C6-FD5B-515B-9AB57B320BE2}"/>
              </a:ext>
            </a:extLst>
          </p:cNvPr>
          <p:cNvSpPr/>
          <p:nvPr/>
        </p:nvSpPr>
        <p:spPr>
          <a:xfrm>
            <a:off x="10828859" y="54453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8DBFBE4-7147-99DD-90C1-926F9FCF1F3A}"/>
              </a:ext>
            </a:extLst>
          </p:cNvPr>
          <p:cNvSpPr txBox="1"/>
          <p:nvPr/>
        </p:nvSpPr>
        <p:spPr>
          <a:xfrm>
            <a:off x="6665485" y="3728261"/>
            <a:ext cx="9148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Pre-problem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AA2FFB3-82A4-BC1B-43BA-AF83434F2864}"/>
              </a:ext>
            </a:extLst>
          </p:cNvPr>
          <p:cNvSpPr/>
          <p:nvPr/>
        </p:nvSpPr>
        <p:spPr>
          <a:xfrm>
            <a:off x="10823978" y="42024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A7A9442-D335-6B86-8029-CA840C9BE055}"/>
              </a:ext>
            </a:extLst>
          </p:cNvPr>
          <p:cNvSpPr/>
          <p:nvPr/>
        </p:nvSpPr>
        <p:spPr>
          <a:xfrm>
            <a:off x="9941212" y="42111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28A1B4A-2557-7F30-94A2-21BA7577B4F0}"/>
              </a:ext>
            </a:extLst>
          </p:cNvPr>
          <p:cNvSpPr/>
          <p:nvPr/>
        </p:nvSpPr>
        <p:spPr>
          <a:xfrm>
            <a:off x="10135474" y="54412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0859E14-BA05-DB8B-D335-477E684C794A}"/>
              </a:ext>
            </a:extLst>
          </p:cNvPr>
          <p:cNvCxnSpPr>
            <a:cxnSpLocks/>
            <a:stCxn id="208" idx="4"/>
            <a:endCxn id="249" idx="2"/>
          </p:cNvCxnSpPr>
          <p:nvPr/>
        </p:nvCxnSpPr>
        <p:spPr>
          <a:xfrm flipH="1">
            <a:off x="10135474" y="4250472"/>
            <a:ext cx="225274" cy="12135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1A92CFEC-5090-D2D8-6772-1ABD3BF0E3DC}"/>
              </a:ext>
            </a:extLst>
          </p:cNvPr>
          <p:cNvSpPr/>
          <p:nvPr/>
        </p:nvSpPr>
        <p:spPr>
          <a:xfrm>
            <a:off x="8605304" y="544488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/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E1DC9C9-D86E-6169-35B7-4CE83421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79" y="5484836"/>
                <a:ext cx="4395691" cy="235001"/>
              </a:xfrm>
              <a:prstGeom prst="rect">
                <a:avLst/>
              </a:prstGeom>
              <a:blipFill>
                <a:blip r:embed="rId7"/>
                <a:stretch>
                  <a:fillRect l="-865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E63E376-0B89-B827-FFBB-59ACD33319BD}"/>
              </a:ext>
            </a:extLst>
          </p:cNvPr>
          <p:cNvCxnSpPr>
            <a:cxnSpLocks/>
          </p:cNvCxnSpPr>
          <p:nvPr/>
        </p:nvCxnSpPr>
        <p:spPr>
          <a:xfrm>
            <a:off x="5257800" y="2920410"/>
            <a:ext cx="1434155" cy="745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4FC2D36E-C85F-C4D1-250E-E3BFC305C100}"/>
              </a:ext>
            </a:extLst>
          </p:cNvPr>
          <p:cNvSpPr txBox="1"/>
          <p:nvPr/>
        </p:nvSpPr>
        <p:spPr>
          <a:xfrm>
            <a:off x="6748176" y="3280583"/>
            <a:ext cx="204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Cost 3 is the minimum: 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30F6A54-DA7A-84A8-C344-1F79636AF613}"/>
              </a:ext>
            </a:extLst>
          </p:cNvPr>
          <p:cNvCxnSpPr>
            <a:cxnSpLocks/>
          </p:cNvCxnSpPr>
          <p:nvPr/>
        </p:nvCxnSpPr>
        <p:spPr>
          <a:xfrm flipH="1">
            <a:off x="9731537" y="3745727"/>
            <a:ext cx="435040" cy="2372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7" name="Freeform 256">
            <a:extLst>
              <a:ext uri="{FF2B5EF4-FFF2-40B4-BE49-F238E27FC236}">
                <a16:creationId xmlns:a16="http://schemas.microsoft.com/office/drawing/2014/main" id="{8F99E046-A4B4-12E8-F4DE-FF9D84FBC256}"/>
              </a:ext>
            </a:extLst>
          </p:cNvPr>
          <p:cNvSpPr/>
          <p:nvPr/>
        </p:nvSpPr>
        <p:spPr>
          <a:xfrm>
            <a:off x="8210190" y="3926747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7FD05D-3749-70D8-2A40-AE0D6483A185}"/>
              </a:ext>
            </a:extLst>
          </p:cNvPr>
          <p:cNvCxnSpPr>
            <a:cxnSpLocks/>
          </p:cNvCxnSpPr>
          <p:nvPr/>
        </p:nvCxnSpPr>
        <p:spPr>
          <a:xfrm flipH="1">
            <a:off x="1798658" y="955295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0" name="Freeform 259">
            <a:extLst>
              <a:ext uri="{FF2B5EF4-FFF2-40B4-BE49-F238E27FC236}">
                <a16:creationId xmlns:a16="http://schemas.microsoft.com/office/drawing/2014/main" id="{B87F6CE1-27E5-B794-50E6-6925C432B40C}"/>
              </a:ext>
            </a:extLst>
          </p:cNvPr>
          <p:cNvSpPr/>
          <p:nvPr/>
        </p:nvSpPr>
        <p:spPr>
          <a:xfrm>
            <a:off x="2044399" y="1081210"/>
            <a:ext cx="1968867" cy="2010160"/>
          </a:xfrm>
          <a:custGeom>
            <a:avLst/>
            <a:gdLst>
              <a:gd name="connsiteX0" fmla="*/ 1310692 w 1968867"/>
              <a:gd name="connsiteY0" fmla="*/ 26002 h 2177184"/>
              <a:gd name="connsiteX1" fmla="*/ 764592 w 1968867"/>
              <a:gd name="connsiteY1" fmla="*/ 57752 h 2177184"/>
              <a:gd name="connsiteX2" fmla="*/ 434392 w 1968867"/>
              <a:gd name="connsiteY2" fmla="*/ 597502 h 2177184"/>
              <a:gd name="connsiteX3" fmla="*/ 161342 w 1968867"/>
              <a:gd name="connsiteY3" fmla="*/ 1391252 h 2177184"/>
              <a:gd name="connsiteX4" fmla="*/ 8942 w 1968867"/>
              <a:gd name="connsiteY4" fmla="*/ 1950052 h 2177184"/>
              <a:gd name="connsiteX5" fmla="*/ 421692 w 1968867"/>
              <a:gd name="connsiteY5" fmla="*/ 2140552 h 2177184"/>
              <a:gd name="connsiteX6" fmla="*/ 961442 w 1968867"/>
              <a:gd name="connsiteY6" fmla="*/ 2121502 h 2177184"/>
              <a:gd name="connsiteX7" fmla="*/ 1399592 w 1968867"/>
              <a:gd name="connsiteY7" fmla="*/ 1581752 h 2177184"/>
              <a:gd name="connsiteX8" fmla="*/ 1818692 w 1968867"/>
              <a:gd name="connsiteY8" fmla="*/ 616552 h 2177184"/>
              <a:gd name="connsiteX9" fmla="*/ 1939342 w 1968867"/>
              <a:gd name="connsiteY9" fmla="*/ 153002 h 2177184"/>
              <a:gd name="connsiteX10" fmla="*/ 1310692 w 1968867"/>
              <a:gd name="connsiteY10" fmla="*/ 26002 h 217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8867" h="2177184">
                <a:moveTo>
                  <a:pt x="1310692" y="26002"/>
                </a:moveTo>
                <a:cubicBezTo>
                  <a:pt x="1114900" y="10127"/>
                  <a:pt x="910642" y="-37498"/>
                  <a:pt x="764592" y="57752"/>
                </a:cubicBezTo>
                <a:cubicBezTo>
                  <a:pt x="618542" y="153002"/>
                  <a:pt x="534934" y="375252"/>
                  <a:pt x="434392" y="597502"/>
                </a:cubicBezTo>
                <a:cubicBezTo>
                  <a:pt x="333850" y="819752"/>
                  <a:pt x="232250" y="1165827"/>
                  <a:pt x="161342" y="1391252"/>
                </a:cubicBezTo>
                <a:cubicBezTo>
                  <a:pt x="90434" y="1616677"/>
                  <a:pt x="-34450" y="1825169"/>
                  <a:pt x="8942" y="1950052"/>
                </a:cubicBezTo>
                <a:cubicBezTo>
                  <a:pt x="52334" y="2074935"/>
                  <a:pt x="262942" y="2111977"/>
                  <a:pt x="421692" y="2140552"/>
                </a:cubicBezTo>
                <a:cubicBezTo>
                  <a:pt x="580442" y="2169127"/>
                  <a:pt x="798459" y="2214635"/>
                  <a:pt x="961442" y="2121502"/>
                </a:cubicBezTo>
                <a:cubicBezTo>
                  <a:pt x="1124425" y="2028369"/>
                  <a:pt x="1256717" y="1832577"/>
                  <a:pt x="1399592" y="1581752"/>
                </a:cubicBezTo>
                <a:cubicBezTo>
                  <a:pt x="1542467" y="1330927"/>
                  <a:pt x="1728734" y="854677"/>
                  <a:pt x="1818692" y="616552"/>
                </a:cubicBezTo>
                <a:cubicBezTo>
                  <a:pt x="1908650" y="378427"/>
                  <a:pt x="2024009" y="252485"/>
                  <a:pt x="1939342" y="153002"/>
                </a:cubicBezTo>
                <a:cubicBezTo>
                  <a:pt x="1854675" y="53519"/>
                  <a:pt x="1506484" y="41877"/>
                  <a:pt x="1310692" y="26002"/>
                </a:cubicBezTo>
                <a:close/>
              </a:path>
            </a:pathLst>
          </a:cu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Theorem 3: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one optimal plan for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. For sub problem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there exists mapping,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just"/>
                <a:endParaRPr lang="en-US" dirty="0"/>
              </a:p>
              <a:p>
                <a:r>
                  <a:rPr lang="en-US" dirty="0"/>
                  <a:t>That is, for the subproblem, we only need to go through all the plans who destroy one point or zero point.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proved by induction. </a:t>
                </a:r>
              </a:p>
              <a:p>
                <a:r>
                  <a:rPr lang="en-US" dirty="0"/>
                  <a:t>Note, suppose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#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there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plans, which destroy one point, and there is a unique optimal plan which destroy zero point. Thus we only need to compute the costs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plans can compare them. The time complexity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it can be facilitated by computation in parallel.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4089389"/>
              </a:xfrm>
              <a:prstGeom prst="rect">
                <a:avLst/>
              </a:prstGeom>
              <a:blipFill>
                <a:blip r:embed="rId2"/>
                <a:stretch>
                  <a:fillRect l="-1665" t="-13580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Background: Kantorovich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),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600" dirty="0"/>
                  <a:t>. The </a:t>
                </a:r>
                <a:r>
                  <a:rPr lang="en-US" sz="1600" b="1" dirty="0"/>
                  <a:t>Kantorovich formulation</a:t>
                </a:r>
                <a:r>
                  <a:rPr lang="en-US" sz="1600" dirty="0"/>
                  <a:t> is defined as:</a:t>
                </a:r>
                <a:r>
                  <a:rPr lang="en-US" sz="1600" b="1" dirty="0"/>
                  <a:t>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600" dirty="0"/>
                  <a:t>; </a:t>
                </a:r>
              </a:p>
              <a:p>
                <a:pPr marL="0" indent="0" algn="just">
                  <a:buNone/>
                </a:pPr>
                <a:r>
                  <a:rPr lang="en-US" sz="160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:r>
                  <a:rPr lang="en-US" sz="1600" dirty="0" err="1"/>
                  <a:t>l.s.c</a:t>
                </a:r>
                <a:r>
                  <a:rPr lang="en-US" sz="1600" dirty="0"/>
                  <a:t>. 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/>
                  <a:t> is a compact set (thus the minimizer exists).           </a:t>
                </a:r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  <a:blipFill>
                <a:blip r:embed="rId2"/>
                <a:stretch>
                  <a:fillRect l="-250" t="-34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5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Theorem 4: in each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/>
                  <a:t>  Proof: By lemma 2, we can divide the problem into to parts and the “previous problem” has been solved. By theorem 3, the subproblem is solved by the function “sub-opt”. Thus opt-v2 solve the problem by induction. 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Suppose every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points, we destroy one point, then 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in general.  </a:t>
                </a:r>
              </a:p>
              <a:p>
                <a:pPr marL="0" indent="0">
                  <a:buNone/>
                </a:pPr>
                <a:r>
                  <a:rPr lang="en-US" sz="1800" dirty="0"/>
                  <a:t> In practice, we can accelerate the algorithm </a:t>
                </a:r>
                <a:r>
                  <a:rPr lang="en-US" sz="1800" dirty="0" err="1"/>
                  <a:t>sub_opt</a:t>
                </a:r>
                <a:r>
                  <a:rPr lang="en-US" sz="1800" dirty="0"/>
                  <a:t> by computation in parallel. Thus the time complexity is at most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and depends on the data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4964242"/>
              </a:xfrm>
              <a:blipFill>
                <a:blip r:embed="rId2"/>
                <a:stretch>
                  <a:fillRect l="-2273" t="-1279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4" y="210127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344" t="-2703" r="-26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D78BB0-D9C1-0F6D-0820-72E2622F0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1" y="1647579"/>
            <a:ext cx="6262097" cy="41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Theorem: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space, 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we define sliced optimal partial transport distance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, then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𝑠𝑙𝑖𝑐𝑒𝑑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𝑜𝑝𝑡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defines a metric.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3908"/>
                <a:ext cx="9608389" cy="1892809"/>
              </a:xfrm>
              <a:blipFill>
                <a:blip r:embed="rId2"/>
                <a:stretch>
                  <a:fillRect l="-571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X0=sourceY">
            <a:extLst>
              <a:ext uri="{FF2B5EF4-FFF2-40B4-BE49-F238E27FC236}">
                <a16:creationId xmlns:a16="http://schemas.microsoft.com/office/drawing/2014/main" id="{F825C975-07BE-9772-D76C-14AB52B8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20" y="1214190"/>
            <a:ext cx="6347759" cy="3915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Application 1: shape registration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Consider two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rotation matrix. </a:t>
                </a:r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n/N is given (we have prior knowledge of proportion of noise)</a:t>
                </a:r>
              </a:p>
              <a:p>
                <a:pPr marL="0" indent="0">
                  <a:buNone/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how to estimate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?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Sometimes, it could be an ill posed problem. (The solution may not be unique). 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280162"/>
                <a:ext cx="5968042" cy="4128600"/>
              </a:xfrm>
              <a:blipFill>
                <a:blip r:embed="rId3"/>
                <a:stretch>
                  <a:fillRect l="-919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C5F4765-897E-B230-A462-12C36007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1" y="1201873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1796C-7027-4722-F174-C1A8D40B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674"/>
            <a:ext cx="10306792" cy="700685"/>
          </a:xfrm>
        </p:spPr>
        <p:txBody>
          <a:bodyPr/>
          <a:lstStyle/>
          <a:p>
            <a:r>
              <a:rPr lang="en-US" dirty="0"/>
              <a:t>Shape registration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Our method:</a:t>
                </a:r>
              </a:p>
              <a:p>
                <a:pPr lvl="1"/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For i in range (</a:t>
                </a:r>
                <a:r>
                  <a:rPr lang="en-US" sz="1400" dirty="0" err="1"/>
                  <a:t>n_iterations</a:t>
                </a:r>
                <a:r>
                  <a:rPr lang="en-US" sz="1400" dirty="0"/>
                  <a:t>):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𝑠𝑅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Select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, and compute projections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lvl="2"/>
                <a:r>
                  <a:rPr lang="en-US" sz="1400" dirty="0"/>
                  <a:t>Solve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400" dirty="0"/>
                  <a:t> and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denote the transportation plan. </a:t>
                </a:r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𝐷𝑜𝑚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.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  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𝑑𝑜𝑚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400" dirty="0"/>
                  <a:t>   </a:t>
                </a: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lvl="2"/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400" dirty="0"/>
                  <a:t>   (*)</a:t>
                </a:r>
              </a:p>
              <a:p>
                <a:pPr marL="457200" lvl="1" indent="0">
                  <a:buNone/>
                </a:pPr>
                <a:r>
                  <a:rPr lang="en-US" sz="1400" b="0" dirty="0"/>
                  <a:t> 	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dirty="0"/>
              </a:p>
              <a:p>
                <a:pPr marL="457200" lvl="1" indent="0"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←#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sz="1400" dirty="0"/>
                  <a:t>, modify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 based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mass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𝑑𝑖𝑓𝑓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𝑡𝑟𝑎𝑚𝑠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in step (*), one can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directly.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E23E4-426B-71B7-54D8-78FD0E200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3465"/>
                <a:ext cx="7772400" cy="5173498"/>
              </a:xfrm>
              <a:blipFill>
                <a:blip r:embed="rId3"/>
                <a:stretch>
                  <a:fillRect l="-235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69FC-02A6-84DA-17BE-4E6D20A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0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384C-BB8C-C79E-38AF-13C64173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Application 2: Task similarity: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“1”, “2”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“7” respectively.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=401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600</m:t>
                        </m:r>
                      </m:sup>
                    </m:sSubSup>
                  </m:oMath>
                </a14:m>
                <a:r>
                  <a:rPr lang="en-US" dirty="0"/>
                  <a:t> are figures of “0”, “3”, “shoes” respectively.</a:t>
                </a:r>
              </a:p>
              <a:p>
                <a:endParaRPr lang="en-US" dirty="0"/>
              </a:p>
              <a:p>
                <a:r>
                  <a:rPr lang="en-US" dirty="0"/>
                  <a:t>For classification problem,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similar. However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  However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4E33E-054C-A660-EA7C-63E6692C5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2203"/>
                <a:ext cx="10515600" cy="5250671"/>
              </a:xfrm>
              <a:blipFill>
                <a:blip r:embed="rId2"/>
                <a:stretch>
                  <a:fillRect l="-1043" t="-151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4B67-2E2E-92FE-CB87-13546C6B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98DD-D931-9F2C-E99B-B556C125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56520" cy="149415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Future work: </a:t>
            </a:r>
            <a:r>
              <a:rPr lang="en-US" sz="4400" dirty="0"/>
              <a:t>Sliced OPT gradient flow: 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What is Gradient flow?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In Hilbert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,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with vector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, we aim to solve the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dirty="0"/>
                  <a:t> satisfies: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By Implicit Euler method, fix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and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we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Wasserstein gradient flow: </a:t>
                </a:r>
              </a:p>
              <a:p>
                <a:pPr lvl="1"/>
                <a:r>
                  <a:rPr lang="en-US" sz="2000" dirty="0"/>
                  <a:t>Note,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a convex cone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 is a Banach space since 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,….</m:t>
                    </m:r>
                  </m:oMath>
                </a14:m>
                <a:r>
                  <a:rPr lang="en-US" sz="2000" dirty="0"/>
                  <a:t> by solving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400" dirty="0"/>
                  <a:t>Application: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negative entropy, the WGF can be used to solve Heat equation.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It is also well known as generative model (GAN)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a regularization term.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623EF-F5B9-636A-02CC-FBD7AE269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783908"/>
                <a:ext cx="10568940" cy="5190172"/>
              </a:xfrm>
              <a:blipFill>
                <a:blip r:embed="rId2"/>
                <a:stretch>
                  <a:fillRect l="-480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CE17-D43C-90A2-CAF1-6CA8E06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0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6EB-85A8-08B2-196C-08268B9E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70820" cy="51879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Future work: Wasserstein Gradient Flow (</a:t>
            </a:r>
            <a:r>
              <a:rPr lang="en-US" sz="3200" dirty="0" err="1"/>
              <a:t>Liutkus</a:t>
            </a:r>
            <a:r>
              <a:rPr lang="en-US" sz="3200" dirty="0"/>
              <a:t>,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Sliced Wasserstein Gradient flow:    </a:t>
                </a:r>
              </a:p>
              <a:p>
                <a:pPr marL="0" indent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lit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                                                                                    Question: can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Problem: Can we find a relation between mass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without solving the problem?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DFC18-BDE1-B898-01CD-42A4E9A6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3022" y="998220"/>
                <a:ext cx="4941277" cy="5540692"/>
              </a:xfrm>
              <a:blipFill>
                <a:blip r:embed="rId2"/>
                <a:stretch>
                  <a:fillRect l="-256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9C0DC-EC3F-EC83-0D3A-5F603E66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EBC0ED-3658-81CB-E8DA-1975493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8220"/>
            <a:ext cx="5016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21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6D34-15F9-1D5D-6F3B-195D508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77"/>
            <a:ext cx="10515600" cy="531690"/>
          </a:xfrm>
        </p:spPr>
        <p:txBody>
          <a:bodyPr>
            <a:normAutofit/>
          </a:bodyPr>
          <a:lstStyle/>
          <a:p>
            <a:r>
              <a:rPr lang="en-US" sz="2800" dirty="0"/>
              <a:t>Future work: Sliced OPT Barycenter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Wasserstein Barycenter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Given and index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and we define the simplex set of weights as </a:t>
                </a:r>
              </a:p>
              <a:p>
                <a:pPr marL="0" indent="0">
                  <a:buNone/>
                </a:pPr>
                <a:r>
                  <a:rPr lang="en-US" sz="16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600" dirty="0"/>
                  <a:t>, we define problem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BW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 could be uncountable set and the minimizer sill exists (under some regular conditions). </a:t>
                </a:r>
              </a:p>
              <a:p>
                <a:pPr lvl="1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the problem has closed form solution: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Choose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. Then one minimizer of the WB problem is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denote the optimal mapping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Sliced Wasserstein Barycenter: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𝐵𝑆𝑊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,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or equivalently, it is the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nary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ECA6A-5188-581B-CB6B-F4348A2D0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362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73A-4EDD-AF93-4E36-FD9C7A63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01B-4922-27F9-915E-3F32C7A3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59815" cy="505313"/>
          </a:xfrm>
        </p:spPr>
        <p:txBody>
          <a:bodyPr>
            <a:normAutofit/>
          </a:bodyPr>
          <a:lstStyle/>
          <a:p>
            <a:r>
              <a:rPr lang="en-US" sz="2400" dirty="0"/>
              <a:t>Future work: Sliced OPT Barycenter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Radon transform: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defined as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b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Back-projection operation (the adjoint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):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with 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 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And we can derive the 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 transform as </a:t>
                </a:r>
                <a:br>
                  <a:rPr lang="en-US" sz="1800" dirty="0"/>
                </a:b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Random (Inverse </a:t>
                </a:r>
                <a:r>
                  <a:rPr lang="en-US" sz="1800" dirty="0" err="1"/>
                  <a:t>Randon</a:t>
                </a:r>
                <a:r>
                  <a:rPr lang="en-US" sz="1800" dirty="0"/>
                  <a:t>) transform of measure can be defined in a similar way.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Question: Can we construct sliced opt Barycenter? </a:t>
                </a:r>
              </a:p>
              <a:p>
                <a:pPr marL="0" indent="0">
                  <a:buNone/>
                </a:pPr>
                <a:r>
                  <a:rPr lang="en-US" sz="1800" dirty="0"/>
                  <a:t>Problem: how to solve the 1-D OPT Barycenter problem?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49922-B43E-8B05-3841-CC788578C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608" y="1099038"/>
                <a:ext cx="10448192" cy="5077925"/>
              </a:xfrm>
              <a:blipFill>
                <a:blip r:embed="rId2"/>
                <a:stretch>
                  <a:fillRect l="-485" t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D6B-4290-1AE0-BF3E-F0CD765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8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30F-F18F-2621-7F5E-323D89F9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6338" cy="602029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work: Multimarginal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dirty="0"/>
                  <a:t>Multimarginal OT (MMOT):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2000" dirty="0"/>
                  <a:t># of marginals could be uncountable, 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Wasserstein Barycenter is a particular multimarginal OT problem, indeed: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 is 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Computational method: </a:t>
                </a:r>
                <a:br>
                  <a:rPr lang="en-US" sz="2000" dirty="0"/>
                </a:br>
                <a:r>
                  <a:rPr lang="en-US" sz="2000" dirty="0" err="1"/>
                  <a:t>Sinkhorn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Entropic regularized MMOT: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fun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nary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Question: </a:t>
                </a:r>
              </a:p>
              <a:p>
                <a:pPr marL="0" indent="0">
                  <a:buNone/>
                </a:pPr>
                <a:r>
                  <a:rPr lang="en-US" sz="2000" dirty="0"/>
                  <a:t>Can we develop sliced based method for MMOT?</a:t>
                </a:r>
              </a:p>
              <a:p>
                <a:pPr marL="0" indent="0">
                  <a:buNone/>
                </a:pPr>
                <a:r>
                  <a:rPr lang="en-US" sz="2000" dirty="0"/>
                  <a:t>Difficulty: The reason we use project measures to 1-D space is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has order, for multi marginal OT problem, could we still use order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/>
                  <a:t>?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6BC-1CD4-A797-FBED-5A65E9A51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154"/>
                <a:ext cx="10515600" cy="5209809"/>
              </a:xfrm>
              <a:blipFill>
                <a:blip r:embed="rId2"/>
                <a:stretch>
                  <a:fillRect l="-603" t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1593-164D-262C-C45D-94FBB2CD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2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122480" y="4930572"/>
            <a:ext cx="884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measure the dissimilarity of two measures who do have different total masses.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MNIST vs EMNIST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“outliers” increase the dissimilarity, but their locations does not affect it.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riangle 11">
            <a:extLst>
              <a:ext uri="{FF2B5EF4-FFF2-40B4-BE49-F238E27FC236}">
                <a16:creationId xmlns:a16="http://schemas.microsoft.com/office/drawing/2014/main" id="{58744269-7777-2154-FA16-F1D7B783802F}"/>
              </a:ext>
            </a:extLst>
          </p:cNvPr>
          <p:cNvSpPr/>
          <p:nvPr/>
        </p:nvSpPr>
        <p:spPr>
          <a:xfrm>
            <a:off x="9372429" y="3092445"/>
            <a:ext cx="758705" cy="81554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/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outlier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blipFill>
                <a:blip r:embed="rId32"/>
                <a:stretch>
                  <a:fillRect l="-7018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74DE-970E-4ECA-A161-557EA1BF636C}"/>
              </a:ext>
            </a:extLst>
          </p:cNvPr>
          <p:cNvSpPr txBox="1"/>
          <p:nvPr/>
        </p:nvSpPr>
        <p:spPr>
          <a:xfrm>
            <a:off x="716154" y="1286758"/>
            <a:ext cx="68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Primal form of OPT (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McCann, 2010)</a:t>
            </a:r>
            <a:r>
              <a:rPr lang="en-US" dirty="0"/>
              <a:t>, (</a:t>
            </a:r>
            <a:r>
              <a:rPr lang="en-US" dirty="0" err="1"/>
              <a:t>Figalli</a:t>
            </a:r>
            <a:r>
              <a:rPr lang="en-US" dirty="0"/>
              <a:t>, 2010):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		           </a:t>
                </a:r>
                <a:r>
                  <a:rPr lang="en-US" sz="2400" b="0" dirty="0" err="1"/>
                  <a:t>s.t.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blipFill>
                <a:blip r:embed="rId2"/>
                <a:stretch>
                  <a:fillRect l="-4618" t="-2613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B8B02CE-5698-400B-B405-000A4E61669A}"/>
              </a:ext>
            </a:extLst>
          </p:cNvPr>
          <p:cNvSpPr/>
          <p:nvPr/>
        </p:nvSpPr>
        <p:spPr>
          <a:xfrm rot="5400000">
            <a:off x="5724179" y="1404005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8E4E55-9833-4746-8C4A-D6EDD9692C43}"/>
              </a:ext>
            </a:extLst>
          </p:cNvPr>
          <p:cNvSpPr/>
          <p:nvPr/>
        </p:nvSpPr>
        <p:spPr>
          <a:xfrm rot="5400000">
            <a:off x="3926461" y="1489157"/>
            <a:ext cx="383733" cy="12719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Given</a:t>
                </a:r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blipFill>
                <a:blip r:embed="rId2"/>
                <a:stretch>
                  <a:fillRect l="-2000" t="-106667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4B24E5-F94E-4199-BD46-32E7A4BA13DB}"/>
              </a:ext>
            </a:extLst>
          </p:cNvPr>
          <p:cNvSpPr txBox="1"/>
          <p:nvPr/>
        </p:nvSpPr>
        <p:spPr>
          <a:xfrm>
            <a:off x="3307519" y="2305661"/>
            <a:ext cx="1500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</a:t>
            </a:r>
            <a:r>
              <a:rPr lang="en-US" sz="1400" b="0" dirty="0">
                <a:solidFill>
                  <a:schemeClr val="accent1"/>
                </a:solidFill>
              </a:rPr>
              <a:t>ransportation </a:t>
            </a:r>
            <a:r>
              <a:rPr lang="en-US" sz="14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22841-8AC5-45E9-BE8C-6423C8F1CA8F}"/>
              </a:ext>
            </a:extLst>
          </p:cNvPr>
          <p:cNvSpPr txBox="1"/>
          <p:nvPr/>
        </p:nvSpPr>
        <p:spPr>
          <a:xfrm>
            <a:off x="5231943" y="2305661"/>
            <a:ext cx="13742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Mass destruction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5B3CE-8BD8-4364-BF6F-4D6AFEEFFDAB}"/>
              </a:ext>
            </a:extLst>
          </p:cNvPr>
          <p:cNvSpPr txBox="1"/>
          <p:nvPr/>
        </p:nvSpPr>
        <p:spPr>
          <a:xfrm>
            <a:off x="7029661" y="2308593"/>
            <a:ext cx="2217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mass creation</a:t>
            </a:r>
            <a:endParaRPr lang="en-US" sz="14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7FEB97-172D-48AE-8BEC-9428A3D2B526}"/>
              </a:ext>
            </a:extLst>
          </p:cNvPr>
          <p:cNvSpPr/>
          <p:nvPr/>
        </p:nvSpPr>
        <p:spPr>
          <a:xfrm rot="5400000">
            <a:off x="7448339" y="1392762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/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Relation between Primal OPT and OPT: They are equivalent. </a:t>
                </a:r>
                <a:br>
                  <a:rPr lang="en-US" sz="1800" dirty="0"/>
                </a:br>
                <a:r>
                  <a:rPr lang="en-US" sz="1800" dirty="0"/>
                  <a:t>Why? Since the problem is linear optimization problem, the strong duality holds.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(strong duality)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blipFill>
                <a:blip r:embed="rId3"/>
                <a:stretch>
                  <a:fillRect l="-544" t="-980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</a:t>
            </a:r>
            <a:r>
              <a:rPr lang="en-US" altLang="zh-CN" dirty="0"/>
              <a:t>[</a:t>
            </a:r>
            <a:r>
              <a:rPr lang="en-US" dirty="0" err="1"/>
              <a:t>Piccoli</a:t>
            </a:r>
            <a:r>
              <a:rPr lang="en-US" dirty="0"/>
              <a:t> and Rossi, 2014</a:t>
            </a:r>
            <a:r>
              <a:rPr lang="en-US" altLang="zh-CN" dirty="0"/>
              <a:t>]</a:t>
            </a:r>
            <a:r>
              <a:rPr lang="en-US" dirty="0"/>
              <a:t>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OPT, it is equivalent to GWD. 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nary>
                              </m:e>
                            </m:rad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nary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/>
                  <a:t>[</a:t>
                </a:r>
                <a:r>
                  <a:rPr lang="en-US" sz="1600" dirty="0" err="1"/>
                  <a:t>Piccoli</a:t>
                </a:r>
                <a:r>
                  <a:rPr lang="en-US" sz="1600" dirty="0"/>
                  <a:t> and Rossi, 2014</a:t>
                </a:r>
                <a:r>
                  <a:rPr lang="en-US" altLang="zh-CN" sz="1600" dirty="0"/>
                  <a:t>]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blipFill>
                <a:blip r:embed="rId3"/>
                <a:stretch>
                  <a:fillRect l="-325" t="-410"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16622</TotalTime>
  <Words>5050</Words>
  <Application>Microsoft Macintosh PowerPoint</Application>
  <PresentationFormat>Widescreen</PresentationFormat>
  <Paragraphs>624</Paragraphs>
  <Slides>57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Background: Kantorovich formulation</vt:lpstr>
      <vt:lpstr>Monge’s formulation</vt:lpstr>
      <vt:lpstr>Optimal partial transport (OPT)</vt:lpstr>
      <vt:lpstr>History of formulations of OPT</vt:lpstr>
      <vt:lpstr>History of formulations of OPT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 (version 1) </vt:lpstr>
      <vt:lpstr>Algorithm for 1D OPT (v1)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Algorithm for 1D OTP (Version 2)</vt:lpstr>
      <vt:lpstr>Algorithm for 1D OTP (Version 2)</vt:lpstr>
      <vt:lpstr>Algorithm: 1D OPT (V2)</vt:lpstr>
      <vt:lpstr>Algorithm: 1D OPT (V2): update previous problem</vt:lpstr>
      <vt:lpstr>Solve the subproblem by previous plan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Performance of OPT-V2</vt:lpstr>
      <vt:lpstr>Experiment 3: Accuracy of our methods</vt:lpstr>
      <vt:lpstr>Experiment 4:  time complexity of our methods</vt:lpstr>
      <vt:lpstr>Sliced OPT</vt:lpstr>
      <vt:lpstr>Application 1: shape registration problem</vt:lpstr>
      <vt:lpstr>Shape registration 1</vt:lpstr>
      <vt:lpstr>Application 2: Task similarity: </vt:lpstr>
      <vt:lpstr>Future work: Sliced OPT gradient flow:   </vt:lpstr>
      <vt:lpstr>Future work: Wasserstein Gradient Flow (Liutkus, 2019)</vt:lpstr>
      <vt:lpstr>Future work: Sliced OPT Barycenter</vt:lpstr>
      <vt:lpstr>Future work: Sliced OPT Barycenter</vt:lpstr>
      <vt:lpstr>Future work: Multimarginal OT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Yikun Bai</cp:lastModifiedBy>
  <cp:revision>358</cp:revision>
  <dcterms:created xsi:type="dcterms:W3CDTF">2022-04-10T22:22:58Z</dcterms:created>
  <dcterms:modified xsi:type="dcterms:W3CDTF">2022-08-12T18:41:57Z</dcterms:modified>
</cp:coreProperties>
</file>